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1" r:id="rId2"/>
    <p:sldMasterId id="2147483652" r:id="rId3"/>
  </p:sldMasterIdLst>
  <p:notesMasterIdLst>
    <p:notesMasterId r:id="rId30"/>
  </p:notesMasterIdLst>
  <p:handoutMasterIdLst>
    <p:handoutMasterId r:id="rId31"/>
  </p:handoutMasterIdLst>
  <p:sldIdLst>
    <p:sldId id="623" r:id="rId4"/>
    <p:sldId id="676" r:id="rId5"/>
    <p:sldId id="665" r:id="rId6"/>
    <p:sldId id="624" r:id="rId7"/>
    <p:sldId id="642" r:id="rId8"/>
    <p:sldId id="667" r:id="rId9"/>
    <p:sldId id="666" r:id="rId10"/>
    <p:sldId id="635" r:id="rId11"/>
    <p:sldId id="689" r:id="rId12"/>
    <p:sldId id="658" r:id="rId13"/>
    <p:sldId id="695" r:id="rId14"/>
    <p:sldId id="669" r:id="rId15"/>
    <p:sldId id="626" r:id="rId16"/>
    <p:sldId id="692" r:id="rId17"/>
    <p:sldId id="693" r:id="rId18"/>
    <p:sldId id="670" r:id="rId19"/>
    <p:sldId id="688" r:id="rId20"/>
    <p:sldId id="690" r:id="rId21"/>
    <p:sldId id="683" r:id="rId22"/>
    <p:sldId id="691" r:id="rId23"/>
    <p:sldId id="661" r:id="rId24"/>
    <p:sldId id="697" r:id="rId25"/>
    <p:sldId id="696" r:id="rId26"/>
    <p:sldId id="694" r:id="rId27"/>
    <p:sldId id="632" r:id="rId28"/>
    <p:sldId id="639" r:id="rId29"/>
  </p:sldIdLst>
  <p:sldSz cx="9144000" cy="6858000" type="screen4x3"/>
  <p:notesSz cx="7315200" cy="9601200"/>
  <p:defaultTextStyle>
    <a:defPPr>
      <a:defRPr lang="en-US"/>
    </a:defPPr>
    <a:lvl1pPr algn="r" rtl="0" eaLnBrk="0" fontAlgn="base" hangingPunct="0">
      <a:spcBef>
        <a:spcPct val="0"/>
      </a:spcBef>
      <a:spcAft>
        <a:spcPct val="0"/>
      </a:spcAft>
      <a:defRPr sz="1400" kern="1200">
        <a:solidFill>
          <a:schemeClr val="tx1"/>
        </a:solidFill>
        <a:latin typeface="Garamond" pitchFamily="18" charset="0"/>
        <a:ea typeface="+mn-ea"/>
        <a:cs typeface="+mn-cs"/>
      </a:defRPr>
    </a:lvl1pPr>
    <a:lvl2pPr marL="457200" algn="r" rtl="0" eaLnBrk="0" fontAlgn="base" hangingPunct="0">
      <a:spcBef>
        <a:spcPct val="0"/>
      </a:spcBef>
      <a:spcAft>
        <a:spcPct val="0"/>
      </a:spcAft>
      <a:defRPr sz="1400" kern="1200">
        <a:solidFill>
          <a:schemeClr val="tx1"/>
        </a:solidFill>
        <a:latin typeface="Garamond" pitchFamily="18" charset="0"/>
        <a:ea typeface="+mn-ea"/>
        <a:cs typeface="+mn-cs"/>
      </a:defRPr>
    </a:lvl2pPr>
    <a:lvl3pPr marL="914400" algn="r" rtl="0" eaLnBrk="0" fontAlgn="base" hangingPunct="0">
      <a:spcBef>
        <a:spcPct val="0"/>
      </a:spcBef>
      <a:spcAft>
        <a:spcPct val="0"/>
      </a:spcAft>
      <a:defRPr sz="1400" kern="1200">
        <a:solidFill>
          <a:schemeClr val="tx1"/>
        </a:solidFill>
        <a:latin typeface="Garamond" pitchFamily="18" charset="0"/>
        <a:ea typeface="+mn-ea"/>
        <a:cs typeface="+mn-cs"/>
      </a:defRPr>
    </a:lvl3pPr>
    <a:lvl4pPr marL="1371600" algn="r" rtl="0" eaLnBrk="0" fontAlgn="base" hangingPunct="0">
      <a:spcBef>
        <a:spcPct val="0"/>
      </a:spcBef>
      <a:spcAft>
        <a:spcPct val="0"/>
      </a:spcAft>
      <a:defRPr sz="1400" kern="1200">
        <a:solidFill>
          <a:schemeClr val="tx1"/>
        </a:solidFill>
        <a:latin typeface="Garamond" pitchFamily="18" charset="0"/>
        <a:ea typeface="+mn-ea"/>
        <a:cs typeface="+mn-cs"/>
      </a:defRPr>
    </a:lvl4pPr>
    <a:lvl5pPr marL="1828800" algn="r" rtl="0" eaLnBrk="0" fontAlgn="base" hangingPunct="0">
      <a:spcBef>
        <a:spcPct val="0"/>
      </a:spcBef>
      <a:spcAft>
        <a:spcPct val="0"/>
      </a:spcAft>
      <a:defRPr sz="1400" kern="1200">
        <a:solidFill>
          <a:schemeClr val="tx1"/>
        </a:solidFill>
        <a:latin typeface="Garamond" pitchFamily="18" charset="0"/>
        <a:ea typeface="+mn-ea"/>
        <a:cs typeface="+mn-cs"/>
      </a:defRPr>
    </a:lvl5pPr>
    <a:lvl6pPr marL="2286000" algn="l" defTabSz="914400" rtl="0" eaLnBrk="1" latinLnBrk="0" hangingPunct="1">
      <a:defRPr sz="1400" kern="1200">
        <a:solidFill>
          <a:schemeClr val="tx1"/>
        </a:solidFill>
        <a:latin typeface="Garamond" pitchFamily="18" charset="0"/>
        <a:ea typeface="+mn-ea"/>
        <a:cs typeface="+mn-cs"/>
      </a:defRPr>
    </a:lvl6pPr>
    <a:lvl7pPr marL="2743200" algn="l" defTabSz="914400" rtl="0" eaLnBrk="1" latinLnBrk="0" hangingPunct="1">
      <a:defRPr sz="1400" kern="1200">
        <a:solidFill>
          <a:schemeClr val="tx1"/>
        </a:solidFill>
        <a:latin typeface="Garamond" pitchFamily="18" charset="0"/>
        <a:ea typeface="+mn-ea"/>
        <a:cs typeface="+mn-cs"/>
      </a:defRPr>
    </a:lvl7pPr>
    <a:lvl8pPr marL="3200400" algn="l" defTabSz="914400" rtl="0" eaLnBrk="1" latinLnBrk="0" hangingPunct="1">
      <a:defRPr sz="1400" kern="1200">
        <a:solidFill>
          <a:schemeClr val="tx1"/>
        </a:solidFill>
        <a:latin typeface="Garamond" pitchFamily="18" charset="0"/>
        <a:ea typeface="+mn-ea"/>
        <a:cs typeface="+mn-cs"/>
      </a:defRPr>
    </a:lvl8pPr>
    <a:lvl9pPr marL="3657600" algn="l" defTabSz="914400" rtl="0" eaLnBrk="1" latinLnBrk="0" hangingPunct="1">
      <a:defRPr sz="14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A3B"/>
    <a:srgbClr val="FFE265"/>
    <a:srgbClr val="00007A"/>
    <a:srgbClr val="B2B2B2"/>
    <a:srgbClr val="800000"/>
    <a:srgbClr val="CC0000"/>
    <a:srgbClr val="3333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92" autoAdjust="0"/>
  </p:normalViewPr>
  <p:slideViewPr>
    <p:cSldViewPr>
      <p:cViewPr varScale="1">
        <p:scale>
          <a:sx n="90" d="100"/>
          <a:sy n="90" d="100"/>
        </p:scale>
        <p:origin x="-366" y="-96"/>
      </p:cViewPr>
      <p:guideLst>
        <p:guide orient="horz" pos="2160"/>
        <p:guide pos="2880"/>
      </p:guideLst>
    </p:cSldViewPr>
  </p:slideViewPr>
  <p:notesTextViewPr>
    <p:cViewPr>
      <p:scale>
        <a:sx n="200" d="100"/>
        <a:sy n="200" d="100"/>
      </p:scale>
      <p:origin x="0" y="0"/>
    </p:cViewPr>
  </p:notesTextViewPr>
  <p:sorterViewPr>
    <p:cViewPr>
      <p:scale>
        <a:sx n="75" d="100"/>
        <a:sy n="75" d="100"/>
      </p:scale>
      <p:origin x="0" y="0"/>
    </p:cViewPr>
  </p:sorterViewPr>
  <p:notesViewPr>
    <p:cSldViewPr>
      <p:cViewPr varScale="1">
        <p:scale>
          <a:sx n="81" d="100"/>
          <a:sy n="81" d="100"/>
        </p:scale>
        <p:origin x="-1956" y="-78"/>
      </p:cViewPr>
      <p:guideLst>
        <p:guide orient="horz" pos="3023"/>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894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17023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068" tIns="0" rIns="20068" bIns="0" numCol="1" anchor="t" anchorCtr="0" compatLnSpc="1">
            <a:prstTxWarp prst="textNoShape">
              <a:avLst/>
            </a:prstTxWarp>
          </a:bodyPr>
          <a:lstStyle>
            <a:lvl1pPr algn="l" defTabSz="963613">
              <a:defRPr sz="1000" i="1">
                <a:latin typeface="Times New Roman" pitchFamily="18" charset="0"/>
              </a:defRPr>
            </a:lvl1pPr>
          </a:lstStyle>
          <a:p>
            <a:endParaRPr lang="en-US"/>
          </a:p>
        </p:txBody>
      </p:sp>
      <p:sp>
        <p:nvSpPr>
          <p:cNvPr id="2051" name="Rectangle 3"/>
          <p:cNvSpPr>
            <a:spLocks noGrp="1" noChangeArrowheads="1"/>
          </p:cNvSpPr>
          <p:nvPr>
            <p:ph type="dt" idx="1"/>
          </p:nvPr>
        </p:nvSpPr>
        <p:spPr bwMode="auto">
          <a:xfrm>
            <a:off x="4144963" y="-1588"/>
            <a:ext cx="3170237"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068" tIns="0" rIns="20068" bIns="0" numCol="1" anchor="t" anchorCtr="0" compatLnSpc="1">
            <a:prstTxWarp prst="textNoShape">
              <a:avLst/>
            </a:prstTxWarp>
          </a:bodyPr>
          <a:lstStyle>
            <a:lvl1pPr defTabSz="963613">
              <a:defRPr sz="1000" i="1">
                <a:latin typeface="Times New Roman" pitchFamily="18" charset="0"/>
              </a:defRPr>
            </a:lvl1pPr>
          </a:lstStyle>
          <a:p>
            <a:endParaRPr lang="en-US"/>
          </a:p>
        </p:txBody>
      </p:sp>
      <p:sp>
        <p:nvSpPr>
          <p:cNvPr id="2052" name="Rectangle 4"/>
          <p:cNvSpPr>
            <a:spLocks noChangeArrowheads="1" noTextEdit="1"/>
          </p:cNvSpPr>
          <p:nvPr>
            <p:ph type="sldImg" idx="2"/>
          </p:nvPr>
        </p:nvSpPr>
        <p:spPr bwMode="auto">
          <a:xfrm>
            <a:off x="1265238" y="725488"/>
            <a:ext cx="4786312" cy="3589337"/>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3" name="Rectangle 5"/>
          <p:cNvSpPr>
            <a:spLocks noGrp="1" noChangeArrowheads="1"/>
          </p:cNvSpPr>
          <p:nvPr>
            <p:ph type="body" sz="quarter" idx="3"/>
          </p:nvPr>
        </p:nvSpPr>
        <p:spPr bwMode="auto">
          <a:xfrm>
            <a:off x="976313" y="4559300"/>
            <a:ext cx="5362575" cy="432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996" tIns="48498" rIns="96996" bIns="4849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4"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068" tIns="0" rIns="20068" bIns="0" numCol="1" anchor="b" anchorCtr="0" compatLnSpc="1">
            <a:prstTxWarp prst="textNoShape">
              <a:avLst/>
            </a:prstTxWarp>
          </a:bodyPr>
          <a:lstStyle>
            <a:lvl1pPr algn="l" defTabSz="963613">
              <a:defRPr sz="1000" i="1">
                <a:latin typeface="Times New Roman" pitchFamily="18" charset="0"/>
              </a:defRPr>
            </a:lvl1pPr>
          </a:lstStyle>
          <a:p>
            <a:endParaRPr lang="en-US"/>
          </a:p>
        </p:txBody>
      </p:sp>
      <p:sp>
        <p:nvSpPr>
          <p:cNvPr id="2055"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068" tIns="0" rIns="20068" bIns="0" numCol="1" anchor="b" anchorCtr="0" compatLnSpc="1">
            <a:prstTxWarp prst="textNoShape">
              <a:avLst/>
            </a:prstTxWarp>
          </a:bodyPr>
          <a:lstStyle>
            <a:lvl1pPr defTabSz="963613">
              <a:defRPr sz="1000" i="1">
                <a:latin typeface="Times New Roman" pitchFamily="18" charset="0"/>
              </a:defRPr>
            </a:lvl1pPr>
          </a:lstStyle>
          <a:p>
            <a:fld id="{9631703F-D538-4B4D-9962-D2C388030586}" type="slidenum">
              <a:rPr lang="en-US"/>
              <a:pPr/>
              <a:t>‹#›</a:t>
            </a:fld>
            <a:endParaRPr lang="en-US"/>
          </a:p>
        </p:txBody>
      </p:sp>
    </p:spTree>
    <p:extLst>
      <p:ext uri="{BB962C8B-B14F-4D97-AF65-F5344CB8AC3E}">
        <p14:creationId xmlns:p14="http://schemas.microsoft.com/office/powerpoint/2010/main" val="40008113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81B943-A490-4962-8781-AF6E93B29781}" type="slidenum">
              <a:rPr lang="en-US"/>
              <a:pPr/>
              <a:t>1</a:t>
            </a:fld>
            <a:endParaRPr lang="en-US"/>
          </a:p>
        </p:txBody>
      </p:sp>
      <p:sp>
        <p:nvSpPr>
          <p:cNvPr id="167938" name="Rectangle 2"/>
          <p:cNvSpPr>
            <a:spLocks noChangeArrowheads="1" noTextEdit="1"/>
          </p:cNvSpPr>
          <p:nvPr>
            <p:ph type="sldImg"/>
          </p:nvPr>
        </p:nvSpPr>
        <p:spPr>
          <a:ln/>
        </p:spPr>
      </p:sp>
      <p:sp>
        <p:nvSpPr>
          <p:cNvPr id="167939" name="Rectangle 3"/>
          <p:cNvSpPr>
            <a:spLocks noGrp="1" noChangeArrowheads="1"/>
          </p:cNvSpPr>
          <p:nvPr>
            <p:ph type="body" idx="1"/>
          </p:nvPr>
        </p:nvSpPr>
        <p:spPr/>
        <p:txBody>
          <a:bodyPr/>
          <a:lstStyle/>
          <a:p>
            <a:r>
              <a:rPr lang="en-US"/>
              <a:t>Presentation is designed to provide an overview of a new design alternative being considered by NCDOT called the Diverging Diamond Interchange.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B329A2-4D84-44F4-8104-B3018EA309DC}" type="slidenum">
              <a:rPr lang="en-US"/>
              <a:pPr/>
              <a:t>10</a:t>
            </a:fld>
            <a:endParaRPr lang="en-US"/>
          </a:p>
        </p:txBody>
      </p:sp>
      <p:sp>
        <p:nvSpPr>
          <p:cNvPr id="254978" name="Rectangle 2"/>
          <p:cNvSpPr>
            <a:spLocks noChangeArrowheads="1" noTextEdit="1"/>
          </p:cNvSpPr>
          <p:nvPr>
            <p:ph type="sldImg"/>
          </p:nvPr>
        </p:nvSpPr>
        <p:spPr>
          <a:xfrm>
            <a:off x="1258888" y="720725"/>
            <a:ext cx="4800600" cy="3600450"/>
          </a:xfrm>
          <a:ln/>
        </p:spPr>
      </p:sp>
      <p:sp>
        <p:nvSpPr>
          <p:cNvPr id="254979" name="Rectangle 3"/>
          <p:cNvSpPr>
            <a:spLocks noGrp="1" noChangeArrowheads="1"/>
          </p:cNvSpPr>
          <p:nvPr>
            <p:ph type="body" idx="1"/>
          </p:nvPr>
        </p:nvSpPr>
        <p:spPr/>
        <p:txBody>
          <a:bodyPr/>
          <a:lstStyle/>
          <a:p>
            <a:r>
              <a:rPr lang="en-US"/>
              <a:t>DDIs are designed to accommodate large vehicles that require greater turning radii as they travel through the interchange. The plans show the path a truck would take in each lane. You can also see that through the curves, the lanes are wider to account for a larger vehicle.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FCF668-80DB-4376-813B-2C94BCCA2B00}" type="slidenum">
              <a:rPr lang="en-US"/>
              <a:pPr/>
              <a:t>11</a:t>
            </a:fld>
            <a:endParaRPr lang="en-US"/>
          </a:p>
        </p:txBody>
      </p:sp>
      <p:sp>
        <p:nvSpPr>
          <p:cNvPr id="392194" name="Rectangle 2"/>
          <p:cNvSpPr>
            <a:spLocks noChangeArrowheads="1" noTextEdit="1"/>
          </p:cNvSpPr>
          <p:nvPr>
            <p:ph type="sldImg"/>
          </p:nvPr>
        </p:nvSpPr>
        <p:spPr>
          <a:xfrm>
            <a:off x="1258888" y="720725"/>
            <a:ext cx="4800600" cy="3600450"/>
          </a:xfrm>
          <a:ln/>
        </p:spPr>
      </p:sp>
      <p:sp>
        <p:nvSpPr>
          <p:cNvPr id="392195" name="Rectangle 3"/>
          <p:cNvSpPr>
            <a:spLocks noGrp="1" noChangeArrowheads="1"/>
          </p:cNvSpPr>
          <p:nvPr>
            <p:ph type="body" idx="1"/>
          </p:nvPr>
        </p:nvSpPr>
        <p:spPr/>
        <p:txBody>
          <a:bodyPr/>
          <a:lstStyle/>
          <a:p>
            <a:r>
              <a:rPr lang="en-US"/>
              <a:t>The DDI is unique in that pedestrians are given a true refuge area to walk from one end of the interchange to the other. This pedestrian path is located in the center of the bridge.  This design file snapshot shows the marked crossings and center pedestrian island. It appears that the center island concept has fewer conflicts for pedestrians, and should prove to be safer.</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9EA8AB-ACAC-4D07-AE49-0A5FC6CB067F}" type="slidenum">
              <a:rPr lang="en-US"/>
              <a:pPr/>
              <a:t>12</a:t>
            </a:fld>
            <a:endParaRPr lang="en-US"/>
          </a:p>
        </p:txBody>
      </p:sp>
      <p:sp>
        <p:nvSpPr>
          <p:cNvPr id="316418" name="Rectangle 2"/>
          <p:cNvSpPr>
            <a:spLocks noChangeArrowheads="1" noTextEdit="1"/>
          </p:cNvSpPr>
          <p:nvPr>
            <p:ph type="sldImg"/>
          </p:nvPr>
        </p:nvSpPr>
        <p:spPr>
          <a:xfrm>
            <a:off x="1258888" y="720725"/>
            <a:ext cx="4800600" cy="3600450"/>
          </a:xfrm>
          <a:ln/>
        </p:spPr>
      </p:sp>
      <p:sp>
        <p:nvSpPr>
          <p:cNvPr id="316419" name="Rectangle 3"/>
          <p:cNvSpPr>
            <a:spLocks noGrp="1" noChangeArrowheads="1"/>
          </p:cNvSpPr>
          <p:nvPr>
            <p:ph type="body" idx="1"/>
          </p:nvPr>
        </p:nvSpPr>
        <p:spPr/>
        <p:txBody>
          <a:bodyPr/>
          <a:lstStyle/>
          <a:p>
            <a:r>
              <a:rPr lang="en-US"/>
              <a:t>Here’s pictures of the center pedestrian walkway in Springfield.  The side walls provide a positive barrier between vehicular movements and pedestrians, but is not too tall to provide a “tunnel” effect that could compromise pedestrian security.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426E3C-9EB4-4383-B9C2-926B9C4DD1C0}" type="slidenum">
              <a:rPr lang="en-US"/>
              <a:pPr/>
              <a:t>13</a:t>
            </a:fld>
            <a:endParaRPr lang="en-US"/>
          </a:p>
        </p:txBody>
      </p:sp>
      <p:sp>
        <p:nvSpPr>
          <p:cNvPr id="174082" name="Rectangle 2"/>
          <p:cNvSpPr>
            <a:spLocks noChangeArrowheads="1" noTextEdit="1"/>
          </p:cNvSpPr>
          <p:nvPr>
            <p:ph type="sldImg"/>
          </p:nvPr>
        </p:nvSpPr>
        <p:spPr>
          <a:ln/>
        </p:spPr>
      </p:sp>
      <p:sp>
        <p:nvSpPr>
          <p:cNvPr id="174083" name="Rectangle 3"/>
          <p:cNvSpPr>
            <a:spLocks noGrp="1" noChangeArrowheads="1"/>
          </p:cNvSpPr>
          <p:nvPr>
            <p:ph type="body" idx="1"/>
          </p:nvPr>
        </p:nvSpPr>
        <p:spPr/>
        <p:txBody>
          <a:bodyPr lIns="91462" tIns="45731" rIns="91462" bIns="45731"/>
          <a:lstStyle/>
          <a:p>
            <a:r>
              <a:rPr lang="en-US"/>
              <a:t>Here is a list of some of the locations where DDIs are being planned and designed for construction in North Carolina. </a:t>
            </a:r>
          </a:p>
          <a:p>
            <a:endParaRPr lang="en-US"/>
          </a:p>
          <a:p>
            <a:endParaRPr lang="en-US"/>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7EFE30-B8C6-449F-BBEE-9F3890E518E9}" type="slidenum">
              <a:rPr lang="en-US"/>
              <a:pPr/>
              <a:t>14</a:t>
            </a:fld>
            <a:endParaRPr lang="en-US"/>
          </a:p>
        </p:txBody>
      </p:sp>
      <p:sp>
        <p:nvSpPr>
          <p:cNvPr id="399362" name="Rectangle 2"/>
          <p:cNvSpPr>
            <a:spLocks noChangeArrowheads="1" noTextEdit="1"/>
          </p:cNvSpPr>
          <p:nvPr>
            <p:ph type="sldImg"/>
          </p:nvPr>
        </p:nvSpPr>
        <p:spPr>
          <a:ln/>
        </p:spPr>
      </p:sp>
      <p:sp>
        <p:nvSpPr>
          <p:cNvPr id="399363" name="Rectangle 3"/>
          <p:cNvSpPr>
            <a:spLocks noGrp="1" noChangeArrowheads="1"/>
          </p:cNvSpPr>
          <p:nvPr>
            <p:ph type="body" idx="1"/>
          </p:nvPr>
        </p:nvSpPr>
        <p:spPr/>
        <p:txBody>
          <a:bodyPr/>
          <a:lstStyle/>
          <a:p>
            <a:r>
              <a:rPr lang="en-US"/>
              <a:t>Here’s a couple of locations where NCDOT has identified DDIs as solutions to existing traffic problems.  The first one is next to the Asheville Airport on I-26.  Heavy left turns to and from the interstate cause delays and backups.  You can see from this recent aerial photo that the local Division has widened and lengthened the off ramp coming from Asheville.  Even with these improvements, there are still significant delays, and with future growth in the area, those delays and queues will increase.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755FC5-E4C0-4512-9E4E-1C9EBEF2D9A3}" type="slidenum">
              <a:rPr lang="en-US"/>
              <a:pPr/>
              <a:t>15</a:t>
            </a:fld>
            <a:endParaRPr lang="en-US"/>
          </a:p>
        </p:txBody>
      </p:sp>
      <p:sp>
        <p:nvSpPr>
          <p:cNvPr id="400386" name="Rectangle 2"/>
          <p:cNvSpPr>
            <a:spLocks noChangeArrowheads="1" noTextEdit="1"/>
          </p:cNvSpPr>
          <p:nvPr>
            <p:ph type="sldImg"/>
          </p:nvPr>
        </p:nvSpPr>
        <p:spPr>
          <a:ln/>
        </p:spPr>
      </p:sp>
      <p:sp>
        <p:nvSpPr>
          <p:cNvPr id="400387" name="Rectangle 3"/>
          <p:cNvSpPr>
            <a:spLocks noGrp="1" noChangeArrowheads="1"/>
          </p:cNvSpPr>
          <p:nvPr>
            <p:ph type="body" idx="1"/>
          </p:nvPr>
        </p:nvSpPr>
        <p:spPr/>
        <p:txBody>
          <a:bodyPr/>
          <a:lstStyle/>
          <a:p>
            <a:r>
              <a:rPr lang="en-US"/>
              <a:t>We analyzed the operation of the interchange, both “as is” and as a diverging diamond.  Here’s a level of service chart for both existing volumes, and projected 2025 volumes.  The existing interchange currently operates at LoS D and E, with significant queuing.  In 2025, almost all movements are a poor LoS F, with major backups.</a:t>
            </a:r>
          </a:p>
          <a:p>
            <a:r>
              <a:rPr lang="en-US"/>
              <a:t>With the DDI, operation today would be LoS B, and in 2025, still either a B or C, with minimal queuing on NC 280, but no problems on the I-26 ramps.  A huge improvement, without needing to widen ramps or the bridge.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526D30-A765-4427-B7DC-858F36B17447}" type="slidenum">
              <a:rPr lang="en-US"/>
              <a:pPr/>
              <a:t>16</a:t>
            </a:fld>
            <a:endParaRPr lang="en-US"/>
          </a:p>
        </p:txBody>
      </p:sp>
      <p:sp>
        <p:nvSpPr>
          <p:cNvPr id="339970" name="Rectangle 2"/>
          <p:cNvSpPr>
            <a:spLocks noChangeArrowheads="1" noTextEdit="1"/>
          </p:cNvSpPr>
          <p:nvPr>
            <p:ph type="sldImg"/>
          </p:nvPr>
        </p:nvSpPr>
        <p:spPr>
          <a:ln/>
        </p:spPr>
      </p:sp>
      <p:sp>
        <p:nvSpPr>
          <p:cNvPr id="339971" name="Rectangle 3"/>
          <p:cNvSpPr>
            <a:spLocks noGrp="1" noChangeArrowheads="1"/>
          </p:cNvSpPr>
          <p:nvPr>
            <p:ph type="body" idx="1"/>
          </p:nvPr>
        </p:nvSpPr>
        <p:spPr/>
        <p:txBody>
          <a:bodyPr/>
          <a:lstStyle/>
          <a:p>
            <a:r>
              <a:rPr lang="en-US"/>
              <a:t>This interchange exists as a traditional diamond. Significant traffic growth has occurred in the Wilmington area, particularly in Leland, and the volumes exceed the available capacity for the interchange.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3E74DC-5B91-4D4F-8DBF-BCDF7A41F80E}" type="slidenum">
              <a:rPr lang="en-US"/>
              <a:pPr/>
              <a:t>17</a:t>
            </a:fld>
            <a:endParaRPr lang="en-US"/>
          </a:p>
        </p:txBody>
      </p:sp>
      <p:sp>
        <p:nvSpPr>
          <p:cNvPr id="371714" name="Rectangle 2"/>
          <p:cNvSpPr>
            <a:spLocks noChangeArrowheads="1" noTextEdit="1"/>
          </p:cNvSpPr>
          <p:nvPr>
            <p:ph type="sldImg"/>
          </p:nvPr>
        </p:nvSpPr>
        <p:spPr>
          <a:ln/>
        </p:spPr>
      </p:sp>
      <p:sp>
        <p:nvSpPr>
          <p:cNvPr id="371715" name="Rectangle 3"/>
          <p:cNvSpPr>
            <a:spLocks noGrp="1" noChangeArrowheads="1"/>
          </p:cNvSpPr>
          <p:nvPr>
            <p:ph type="body" idx="1"/>
          </p:nvPr>
        </p:nvSpPr>
        <p:spPr/>
        <p:txBody>
          <a:bodyPr/>
          <a:lstStyle/>
          <a:p>
            <a:r>
              <a:rPr lang="en-US"/>
              <a:t>When the project was reviewed in 2007 the original recommendation was to redesign the interchange to include a loop ramp in the southeast quadrant. Right of way estimates came back nearly $12 Million dollars over budget to make the improvements.  We were asked to take another look at this interchange and see if what improvements could be made without significant ROW costs.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5897B3-385A-484A-9071-7B0404F0D7C4}" type="slidenum">
              <a:rPr lang="en-US"/>
              <a:pPr/>
              <a:t>18</a:t>
            </a:fld>
            <a:endParaRPr lang="en-US"/>
          </a:p>
        </p:txBody>
      </p:sp>
      <p:sp>
        <p:nvSpPr>
          <p:cNvPr id="375810" name="Rectangle 2"/>
          <p:cNvSpPr>
            <a:spLocks noChangeArrowheads="1" noTextEdit="1"/>
          </p:cNvSpPr>
          <p:nvPr>
            <p:ph type="sldImg"/>
          </p:nvPr>
        </p:nvSpPr>
        <p:spPr>
          <a:ln/>
        </p:spPr>
      </p:sp>
      <p:sp>
        <p:nvSpPr>
          <p:cNvPr id="375811" name="Rectangle 3"/>
          <p:cNvSpPr>
            <a:spLocks noGrp="1" noChangeArrowheads="1"/>
          </p:cNvSpPr>
          <p:nvPr>
            <p:ph type="body" idx="1"/>
          </p:nvPr>
        </p:nvSpPr>
        <p:spPr/>
        <p:txBody>
          <a:bodyPr/>
          <a:lstStyle/>
          <a:p>
            <a:r>
              <a:rPr lang="en-US"/>
              <a:t>The chart provides comparison of the alternatives considered. Alternative A was essentially a no-build alternative. It only included minor ramp improvments, but did nothing to increase capacity on River Road. The Loop Alternative showed improve ove rthe existing condition but still had several movements with poor LOS. The solution was the DDI. Not only did our analysis show it out performed the diamond and partial cloverleaf designs, it also could be constructed within the existing ROW.</a:t>
            </a:r>
          </a:p>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73B782-D8D5-47DF-AF42-C9007A76086F}" type="slidenum">
              <a:rPr lang="en-US"/>
              <a:pPr/>
              <a:t>19</a:t>
            </a:fld>
            <a:endParaRPr lang="en-US"/>
          </a:p>
        </p:txBody>
      </p:sp>
      <p:sp>
        <p:nvSpPr>
          <p:cNvPr id="357378" name="Rectangle 2"/>
          <p:cNvSpPr>
            <a:spLocks noChangeArrowheads="1" noTextEdit="1"/>
          </p:cNvSpPr>
          <p:nvPr>
            <p:ph type="sldImg"/>
          </p:nvPr>
        </p:nvSpPr>
        <p:spPr>
          <a:ln/>
        </p:spPr>
      </p:sp>
      <p:sp>
        <p:nvSpPr>
          <p:cNvPr id="357379" name="Rectangle 3"/>
          <p:cNvSpPr>
            <a:spLocks noGrp="1" noChangeArrowheads="1"/>
          </p:cNvSpPr>
          <p:nvPr>
            <p:ph type="body" idx="1"/>
          </p:nvPr>
        </p:nvSpPr>
        <p:spPr/>
        <p:txBody>
          <a:bodyPr/>
          <a:lstStyle/>
          <a:p>
            <a:r>
              <a:rPr lang="en-US"/>
              <a:t>This is a visual rendering of a DDI that goes under the freeway bridge. This simulation was created for a project in New York and is similar to what is being proposed at the US 17 and NC 133 (River Road) interchange.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C09DBF9-D86D-4F46-9BA1-59CD69D70A2C}" type="slidenum">
              <a:rPr lang="en-US"/>
              <a:pPr/>
              <a:t>2</a:t>
            </a:fld>
            <a:endParaRPr lang="en-US"/>
          </a:p>
        </p:txBody>
      </p:sp>
      <p:sp>
        <p:nvSpPr>
          <p:cNvPr id="329730" name="Rectangle 7"/>
          <p:cNvSpPr txBox="1">
            <a:spLocks noGrp="1" noChangeArrowheads="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68" tIns="0" rIns="20068" bIns="0" anchor="b"/>
          <a:lstStyle>
            <a:lvl1pPr algn="l" defTabSz="963613">
              <a:defRPr sz="2400">
                <a:solidFill>
                  <a:schemeClr val="tx1"/>
                </a:solidFill>
                <a:latin typeface="Times New Roman" pitchFamily="18" charset="0"/>
              </a:defRPr>
            </a:lvl1pPr>
            <a:lvl2pPr marL="784225" indent="-303213" algn="l" defTabSz="963613">
              <a:defRPr sz="2400">
                <a:solidFill>
                  <a:schemeClr val="tx1"/>
                </a:solidFill>
                <a:latin typeface="Times New Roman" pitchFamily="18" charset="0"/>
              </a:defRPr>
            </a:lvl2pPr>
            <a:lvl3pPr marL="1203325" indent="-239713" algn="l" defTabSz="963613">
              <a:defRPr sz="2400">
                <a:solidFill>
                  <a:schemeClr val="tx1"/>
                </a:solidFill>
                <a:latin typeface="Times New Roman" pitchFamily="18" charset="0"/>
              </a:defRPr>
            </a:lvl3pPr>
            <a:lvl4pPr marL="1685925" indent="-241300" algn="l" defTabSz="963613">
              <a:defRPr sz="2400">
                <a:solidFill>
                  <a:schemeClr val="tx1"/>
                </a:solidFill>
                <a:latin typeface="Times New Roman" pitchFamily="18" charset="0"/>
              </a:defRPr>
            </a:lvl4pPr>
            <a:lvl5pPr marL="2166938" indent="-239713" algn="l" defTabSz="963613">
              <a:defRPr sz="2400">
                <a:solidFill>
                  <a:schemeClr val="tx1"/>
                </a:solidFill>
                <a:latin typeface="Times New Roman" pitchFamily="18" charset="0"/>
              </a:defRPr>
            </a:lvl5pPr>
            <a:lvl6pPr marL="2624138" indent="-239713" defTabSz="963613" eaLnBrk="0" fontAlgn="base" hangingPunct="0">
              <a:spcBef>
                <a:spcPct val="0"/>
              </a:spcBef>
              <a:spcAft>
                <a:spcPct val="0"/>
              </a:spcAft>
              <a:defRPr sz="2400">
                <a:solidFill>
                  <a:schemeClr val="tx1"/>
                </a:solidFill>
                <a:latin typeface="Times New Roman" pitchFamily="18" charset="0"/>
              </a:defRPr>
            </a:lvl6pPr>
            <a:lvl7pPr marL="3081338" indent="-239713" defTabSz="963613" eaLnBrk="0" fontAlgn="base" hangingPunct="0">
              <a:spcBef>
                <a:spcPct val="0"/>
              </a:spcBef>
              <a:spcAft>
                <a:spcPct val="0"/>
              </a:spcAft>
              <a:defRPr sz="2400">
                <a:solidFill>
                  <a:schemeClr val="tx1"/>
                </a:solidFill>
                <a:latin typeface="Times New Roman" pitchFamily="18" charset="0"/>
              </a:defRPr>
            </a:lvl7pPr>
            <a:lvl8pPr marL="3538538" indent="-239713" defTabSz="963613" eaLnBrk="0" fontAlgn="base" hangingPunct="0">
              <a:spcBef>
                <a:spcPct val="0"/>
              </a:spcBef>
              <a:spcAft>
                <a:spcPct val="0"/>
              </a:spcAft>
              <a:defRPr sz="2400">
                <a:solidFill>
                  <a:schemeClr val="tx1"/>
                </a:solidFill>
                <a:latin typeface="Times New Roman" pitchFamily="18" charset="0"/>
              </a:defRPr>
            </a:lvl8pPr>
            <a:lvl9pPr marL="3995738" indent="-239713" defTabSz="963613" eaLnBrk="0" fontAlgn="base" hangingPunct="0">
              <a:spcBef>
                <a:spcPct val="0"/>
              </a:spcBef>
              <a:spcAft>
                <a:spcPct val="0"/>
              </a:spcAft>
              <a:defRPr sz="2400">
                <a:solidFill>
                  <a:schemeClr val="tx1"/>
                </a:solidFill>
                <a:latin typeface="Times New Roman" pitchFamily="18" charset="0"/>
              </a:defRPr>
            </a:lvl9pPr>
          </a:lstStyle>
          <a:p>
            <a:pPr algn="r"/>
            <a:fld id="{114696C3-3FA4-4A82-A2DA-80BA4DDDF014}" type="slidenum">
              <a:rPr lang="en-US" sz="1000" i="1"/>
              <a:pPr algn="r"/>
              <a:t>2</a:t>
            </a:fld>
            <a:endParaRPr lang="en-US" sz="1000" i="1"/>
          </a:p>
        </p:txBody>
      </p:sp>
      <p:sp>
        <p:nvSpPr>
          <p:cNvPr id="329731" name="Rectangle 2"/>
          <p:cNvSpPr>
            <a:spLocks noChangeArrowheads="1" noTextEdit="1"/>
          </p:cNvSpPr>
          <p:nvPr>
            <p:ph type="sldImg"/>
          </p:nvPr>
        </p:nvSpPr>
        <p:spPr>
          <a:ln/>
        </p:spPr>
      </p:sp>
      <p:sp>
        <p:nvSpPr>
          <p:cNvPr id="329732" name="Rectangle 3"/>
          <p:cNvSpPr>
            <a:spLocks noGrp="1" noChangeArrowheads="1"/>
          </p:cNvSpPr>
          <p:nvPr>
            <p:ph type="body" idx="1"/>
          </p:nvPr>
        </p:nvSpPr>
        <p:spPr>
          <a:xfrm>
            <a:off x="406400" y="4559300"/>
            <a:ext cx="6338888" cy="4321175"/>
          </a:xfrm>
        </p:spPr>
        <p:txBody>
          <a:bodyPr lIns="91462" tIns="45731" rIns="91462" bIns="45731"/>
          <a:lstStyle/>
          <a:p>
            <a:r>
              <a:rPr lang="en-US"/>
              <a:t>Slide should provide general information about the DDI.</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520D19-0E1E-4685-806F-EDD327F09BB2}" type="slidenum">
              <a:rPr lang="en-US"/>
              <a:pPr/>
              <a:t>20</a:t>
            </a:fld>
            <a:endParaRPr lang="en-US"/>
          </a:p>
        </p:txBody>
      </p:sp>
      <p:sp>
        <p:nvSpPr>
          <p:cNvPr id="377858" name="Rectangle 2"/>
          <p:cNvSpPr>
            <a:spLocks noChangeArrowheads="1" noTextEdit="1"/>
          </p:cNvSpPr>
          <p:nvPr>
            <p:ph type="sldImg"/>
          </p:nvPr>
        </p:nvSpPr>
        <p:spPr>
          <a:ln/>
        </p:spPr>
      </p:sp>
      <p:sp>
        <p:nvSpPr>
          <p:cNvPr id="377859" name="Rectangle 3"/>
          <p:cNvSpPr>
            <a:spLocks noGrp="1" noChangeArrowheads="1"/>
          </p:cNvSpPr>
          <p:nvPr>
            <p:ph type="body" idx="1"/>
          </p:nvPr>
        </p:nvSpPr>
        <p:spPr/>
        <p:txBody>
          <a:bodyPr/>
          <a:lstStyle/>
          <a:p>
            <a:r>
              <a:rPr lang="en-US"/>
              <a:t>The cost breakdown for each alternative is shown here. You can see that the DDI saves 10 Million dollars in right-of-way costs.  Note that the costs listed are for the entire project, not just the interchange.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5C4CFB-092E-4EB4-8723-853227DACFB6}" type="slidenum">
              <a:rPr lang="en-US"/>
              <a:pPr/>
              <a:t>21</a:t>
            </a:fld>
            <a:endParaRPr lang="en-US"/>
          </a:p>
        </p:txBody>
      </p:sp>
      <p:sp>
        <p:nvSpPr>
          <p:cNvPr id="284674" name="Rectangle 2"/>
          <p:cNvSpPr>
            <a:spLocks noChangeArrowheads="1" noTextEdit="1"/>
          </p:cNvSpPr>
          <p:nvPr>
            <p:ph type="sldImg"/>
          </p:nvPr>
        </p:nvSpPr>
        <p:spPr>
          <a:ln/>
        </p:spPr>
      </p:sp>
      <p:sp>
        <p:nvSpPr>
          <p:cNvPr id="284675" name="Rectangle 3"/>
          <p:cNvSpPr>
            <a:spLocks noGrp="1" noChangeArrowheads="1"/>
          </p:cNvSpPr>
          <p:nvPr>
            <p:ph type="body" idx="1"/>
          </p:nvPr>
        </p:nvSpPr>
        <p:spPr/>
        <p:txBody>
          <a:bodyPr/>
          <a:lstStyle/>
          <a:p>
            <a:r>
              <a:rPr lang="en-US"/>
              <a:t>The proposed DDI in Cornelius at I-77 and Catawba Avenue is scheduled to be one of the first constructed in the State. Construction is scheduled for 2013.</a:t>
            </a:r>
          </a:p>
          <a:p>
            <a:endParaRPr lang="en-US"/>
          </a:p>
          <a:p>
            <a:r>
              <a:rPr lang="en-US"/>
              <a:t>The existing interchange has a high crash rate and chronic left-turn back-ups. You can see that there is quite a bit of commercial development, driveways and adjacent intersections in close proximity of the ramps. </a:t>
            </a:r>
          </a:p>
          <a:p>
            <a:endParaRPr lang="en-US"/>
          </a:p>
          <a:p>
            <a:r>
              <a:rPr lang="en-US"/>
              <a:t>The lack of access management at this location limits the available right-of-way needed for constructing lane and ramp improvements. The DDI alternative allows the interchange to operate better than the existing condition, without adversely impacting any property owners.  As with a traditional diamond interchange, improvements to the intersections close to the interchange will still be needed in order for the corridor to function well.</a:t>
            </a:r>
          </a:p>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7EDFAA-C33E-4CC2-909A-9DD57BC438EE}" type="slidenum">
              <a:rPr lang="en-US"/>
              <a:pPr/>
              <a:t>22</a:t>
            </a:fld>
            <a:endParaRPr lang="en-US"/>
          </a:p>
        </p:txBody>
      </p:sp>
      <p:sp>
        <p:nvSpPr>
          <p:cNvPr id="397314" name="Rectangle 2"/>
          <p:cNvSpPr>
            <a:spLocks noChangeArrowheads="1" noTextEdit="1"/>
          </p:cNvSpPr>
          <p:nvPr>
            <p:ph type="sldImg"/>
          </p:nvPr>
        </p:nvSpPr>
        <p:spPr>
          <a:ln/>
        </p:spPr>
      </p:sp>
      <p:sp>
        <p:nvSpPr>
          <p:cNvPr id="397315" name="Rectangle 3"/>
          <p:cNvSpPr>
            <a:spLocks noGrp="1" noChangeArrowheads="1"/>
          </p:cNvSpPr>
          <p:nvPr>
            <p:ph type="body" idx="1"/>
          </p:nvPr>
        </p:nvSpPr>
        <p:spPr/>
        <p:txBody>
          <a:bodyPr/>
          <a:lstStyle/>
          <a:p>
            <a:r>
              <a:rPr lang="en-US"/>
              <a:t>The proposed DDI in Cornelius at I-77 and Catawba Avenue is scheduled to be one of the first constructed in the State. Construction is scheduled for 2013.</a:t>
            </a:r>
          </a:p>
          <a:p>
            <a:endParaRPr lang="en-US"/>
          </a:p>
          <a:p>
            <a:r>
              <a:rPr lang="en-US"/>
              <a:t>The existing interchange has a high crash rate and chronic left-turn back-ups. You can see that there is quite a bit of commercial development, driveways and adjacent intersections in close proximity of the ramps. </a:t>
            </a:r>
          </a:p>
          <a:p>
            <a:endParaRPr lang="en-US"/>
          </a:p>
          <a:p>
            <a:r>
              <a:rPr lang="en-US"/>
              <a:t>The lack of access management at this location limits the available right-of-way needed for constructing lane and ramp improvements. The DDI alternative allows the interchange to operate better than the existing condition, without adversely impacting any property owners.  As with a traditional diamond interchange, improvements to the intersections close to the interchange will still be needed in order for the corridor to function well.</a:t>
            </a:r>
          </a:p>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B56BBF-B385-46F4-9EB8-61019C1A7EF0}" type="slidenum">
              <a:rPr lang="en-US"/>
              <a:pPr/>
              <a:t>23</a:t>
            </a:fld>
            <a:endParaRPr lang="en-US"/>
          </a:p>
        </p:txBody>
      </p:sp>
      <p:sp>
        <p:nvSpPr>
          <p:cNvPr id="395266" name="Rectangle 2"/>
          <p:cNvSpPr>
            <a:spLocks noChangeArrowheads="1" noTextEdit="1"/>
          </p:cNvSpPr>
          <p:nvPr>
            <p:ph type="sldImg"/>
          </p:nvPr>
        </p:nvSpPr>
        <p:spPr>
          <a:ln/>
        </p:spPr>
      </p:sp>
      <p:sp>
        <p:nvSpPr>
          <p:cNvPr id="395267" name="Rectangle 3"/>
          <p:cNvSpPr>
            <a:spLocks noGrp="1" noChangeArrowheads="1"/>
          </p:cNvSpPr>
          <p:nvPr>
            <p:ph type="body" idx="1"/>
          </p:nvPr>
        </p:nvSpPr>
        <p:spPr/>
        <p:txBody>
          <a:bodyPr/>
          <a:lstStyle/>
          <a:p>
            <a:r>
              <a:rPr lang="en-US"/>
              <a:t>The proposed DDI in Cornelius at I-77 and Catawba Avenue is scheduled to be one of the first constructed in the State. Construction is scheduled for 2013.</a:t>
            </a:r>
          </a:p>
          <a:p>
            <a:endParaRPr lang="en-US"/>
          </a:p>
          <a:p>
            <a:r>
              <a:rPr lang="en-US"/>
              <a:t>The existing interchange has a high crash rate and chronic left-turn back-ups. You can see that there is quite a bit of commercial development, driveways and adjacent intersections in close proximity of the ramps. </a:t>
            </a:r>
          </a:p>
          <a:p>
            <a:endParaRPr lang="en-US"/>
          </a:p>
          <a:p>
            <a:r>
              <a:rPr lang="en-US"/>
              <a:t>The lack of access management at this location limits the available right-of-way needed for constructing lane and ramp improvements. The DDI alternative allows the interchange to operate better than the existing condition, without adversely impacting any property owners.  As with a traditional diamond interchange, improvements to the intersections close to the interchange will still be needed in order for the corridor to function well.</a:t>
            </a:r>
          </a:p>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2C1758-0CB6-4946-A872-A94079A0CC02}" type="slidenum">
              <a:rPr lang="en-US"/>
              <a:pPr/>
              <a:t>24</a:t>
            </a:fld>
            <a:endParaRPr lang="en-US"/>
          </a:p>
        </p:txBody>
      </p:sp>
      <p:sp>
        <p:nvSpPr>
          <p:cNvPr id="401410" name="Rectangle 2"/>
          <p:cNvSpPr>
            <a:spLocks noChangeArrowheads="1" noTextEdit="1"/>
          </p:cNvSpPr>
          <p:nvPr>
            <p:ph type="sldImg"/>
          </p:nvPr>
        </p:nvSpPr>
        <p:spPr>
          <a:ln/>
        </p:spPr>
      </p:sp>
      <p:sp>
        <p:nvSpPr>
          <p:cNvPr id="401411" name="Rectangle 3"/>
          <p:cNvSpPr>
            <a:spLocks noGrp="1" noChangeArrowheads="1"/>
          </p:cNvSpPr>
          <p:nvPr>
            <p:ph type="body" idx="1"/>
          </p:nvPr>
        </p:nvSpPr>
        <p:spPr/>
        <p:txBody>
          <a:bodyPr/>
          <a:lstStyle/>
          <a:p>
            <a:r>
              <a:rPr lang="en-US"/>
              <a:t>The original proposal at this interchange was to construct a Single Point Urban Interchange (SPUI.)  Construction and Right-of-way estimates were about $30 million.  This type of interchange is expensive because of the more substantial bridge structure, and construction of that bridge while still maintaining traffic operations at the interchange.  Because the DDI can use the existing bridge structure, costs are about a tenth of the other estimate.  And the DDI provides better traffic operations than the SPUI.</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7A2FE2-6461-4EBF-8ADD-50017CDA591E}" type="slidenum">
              <a:rPr lang="en-US"/>
              <a:pPr/>
              <a:t>25</a:t>
            </a:fld>
            <a:endParaRPr lang="en-US"/>
          </a:p>
        </p:txBody>
      </p:sp>
      <p:sp>
        <p:nvSpPr>
          <p:cNvPr id="283650" name="Rectangle 2"/>
          <p:cNvSpPr>
            <a:spLocks noChangeArrowheads="1" noTextEdit="1"/>
          </p:cNvSpPr>
          <p:nvPr>
            <p:ph type="sldImg"/>
          </p:nvPr>
        </p:nvSpPr>
        <p:spPr>
          <a:ln/>
        </p:spPr>
      </p:sp>
      <p:sp>
        <p:nvSpPr>
          <p:cNvPr id="283651" name="Rectangle 3"/>
          <p:cNvSpPr>
            <a:spLocks noGrp="1" noChangeArrowheads="1"/>
          </p:cNvSpPr>
          <p:nvPr>
            <p:ph type="body" idx="1"/>
          </p:nvPr>
        </p:nvSpPr>
        <p:spPr/>
        <p:txBody>
          <a:bodyPr/>
          <a:lstStyle/>
          <a:p>
            <a:r>
              <a:rPr lang="en-US"/>
              <a:t>Summary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4436F4-8767-4915-8D64-058B86E3D08F}" type="slidenum">
              <a:rPr lang="en-US"/>
              <a:pPr/>
              <a:t>26</a:t>
            </a:fld>
            <a:endParaRPr lang="en-US"/>
          </a:p>
        </p:txBody>
      </p:sp>
      <p:sp>
        <p:nvSpPr>
          <p:cNvPr id="197634" name="Rectangle 2"/>
          <p:cNvSpPr>
            <a:spLocks noChangeArrowheads="1" noTextEdit="1"/>
          </p:cNvSpPr>
          <p:nvPr>
            <p:ph type="sldImg"/>
          </p:nvPr>
        </p:nvSpPr>
        <p:spPr>
          <a:ln/>
        </p:spPr>
      </p:sp>
      <p:sp>
        <p:nvSpPr>
          <p:cNvPr id="197635" name="Rectangle 3"/>
          <p:cNvSpPr>
            <a:spLocks noGrp="1" noChangeArrowheads="1"/>
          </p:cNvSpPr>
          <p:nvPr>
            <p:ph type="body" idx="1"/>
          </p:nvPr>
        </p:nvSpPr>
        <p:spPr/>
        <p:txBody>
          <a:bodyPr lIns="91462" tIns="45731" rIns="91462" bIns="45731"/>
          <a:lstStyle/>
          <a:p>
            <a:r>
              <a:rPr lang="en-US"/>
              <a:t>Contact information.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B5C506-FF69-4B19-AD6C-C230C13C9BBC}" type="slidenum">
              <a:rPr lang="en-US"/>
              <a:pPr/>
              <a:t>3</a:t>
            </a:fld>
            <a:endParaRPr lang="en-US"/>
          </a:p>
        </p:txBody>
      </p:sp>
      <p:sp>
        <p:nvSpPr>
          <p:cNvPr id="289794" name="Rectangle 2"/>
          <p:cNvSpPr>
            <a:spLocks noChangeArrowheads="1" noTextEdit="1"/>
          </p:cNvSpPr>
          <p:nvPr>
            <p:ph type="sldImg"/>
          </p:nvPr>
        </p:nvSpPr>
        <p:spPr>
          <a:ln/>
        </p:spPr>
      </p:sp>
      <p:sp>
        <p:nvSpPr>
          <p:cNvPr id="289795" name="Rectangle 3"/>
          <p:cNvSpPr>
            <a:spLocks noGrp="1" noChangeArrowheads="1"/>
          </p:cNvSpPr>
          <p:nvPr>
            <p:ph type="body" idx="1"/>
          </p:nvPr>
        </p:nvSpPr>
        <p:spPr>
          <a:xfrm>
            <a:off x="406400" y="4559300"/>
            <a:ext cx="6338888" cy="4321175"/>
          </a:xfrm>
        </p:spPr>
        <p:txBody>
          <a:bodyPr lIns="91462" tIns="45731" rIns="91462" bIns="45731"/>
          <a:lstStyle/>
          <a:p>
            <a:r>
              <a:rPr lang="en-US"/>
              <a:t>First DDI was constructed in France. This photo is one of three DDI type interchanges constructed in that country.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A0F2DA-CEEB-4512-9BA9-38B62096F1C6}" type="slidenum">
              <a:rPr lang="en-US"/>
              <a:pPr/>
              <a:t>4</a:t>
            </a:fld>
            <a:endParaRPr lang="en-US"/>
          </a:p>
        </p:txBody>
      </p:sp>
      <p:sp>
        <p:nvSpPr>
          <p:cNvPr id="169986" name="Rectangle 2"/>
          <p:cNvSpPr>
            <a:spLocks noChangeArrowheads="1" noTextEdit="1"/>
          </p:cNvSpPr>
          <p:nvPr>
            <p:ph type="sldImg"/>
          </p:nvPr>
        </p:nvSpPr>
        <p:spPr>
          <a:ln/>
        </p:spPr>
      </p:sp>
      <p:sp>
        <p:nvSpPr>
          <p:cNvPr id="169987" name="Rectangle 3"/>
          <p:cNvSpPr>
            <a:spLocks noGrp="1" noChangeArrowheads="1"/>
          </p:cNvSpPr>
          <p:nvPr>
            <p:ph type="body" idx="1"/>
          </p:nvPr>
        </p:nvSpPr>
        <p:spPr>
          <a:xfrm>
            <a:off x="406400" y="4559300"/>
            <a:ext cx="6338888" cy="4321175"/>
          </a:xfrm>
        </p:spPr>
        <p:txBody>
          <a:bodyPr lIns="91462" tIns="45731" rIns="91462" bIns="45731"/>
          <a:lstStyle/>
          <a:p>
            <a:r>
              <a:rPr lang="en-US"/>
              <a:t>The DDI concept was first introduced to the States in 2003 by a civil engineer from Maryland named Gilbert Chlewicki. He saw that many traditional diamond interchanges were over capacity and in need of improvements. </a:t>
            </a:r>
          </a:p>
          <a:p>
            <a:endParaRPr lang="en-US"/>
          </a:p>
          <a:p>
            <a:r>
              <a:rPr lang="en-US"/>
              <a:t>Missouri Department of Transportation (MoDOT) constructed the first DDI in the USA in Springfield, Missouri during the Summer of 2009. This interchange was a conversion of an existing standard diamond interchange. The MoDOT has constructed one more in Springfield, another in St. Louis and plans to build additional DDIs.</a:t>
            </a:r>
          </a:p>
          <a:p>
            <a:endParaRPr lang="en-US"/>
          </a:p>
          <a:p>
            <a:r>
              <a:rPr lang="en-US"/>
              <a:t>This type of interchange is being designed/studied for use in California, Georgia, Florida, Illinois, Kentucky, Maryland, New York, Ohio, Oregon, Rhode Island, and Tennessee, Utah and Virginia.  One in Utah and another in Tennessee were opened to traffic in 2010, and one in New York should be completed in 2011.</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BDEDFE-252E-4CD4-9920-8650B6937743}" type="slidenum">
              <a:rPr lang="en-US"/>
              <a:pPr/>
              <a:t>5</a:t>
            </a:fld>
            <a:endParaRPr lang="en-US"/>
          </a:p>
        </p:txBody>
      </p:sp>
      <p:sp>
        <p:nvSpPr>
          <p:cNvPr id="203778" name="Rectangle 2"/>
          <p:cNvSpPr>
            <a:spLocks noChangeArrowheads="1" noTextEdit="1"/>
          </p:cNvSpPr>
          <p:nvPr>
            <p:ph type="sldImg"/>
          </p:nvPr>
        </p:nvSpPr>
        <p:spPr>
          <a:ln/>
        </p:spPr>
      </p:sp>
      <p:sp>
        <p:nvSpPr>
          <p:cNvPr id="203779" name="Rectangle 3"/>
          <p:cNvSpPr>
            <a:spLocks noGrp="1" noChangeArrowheads="1"/>
          </p:cNvSpPr>
          <p:nvPr>
            <p:ph type="body" idx="1"/>
          </p:nvPr>
        </p:nvSpPr>
        <p:spPr/>
        <p:txBody>
          <a:bodyPr/>
          <a:lstStyle/>
          <a:p>
            <a:r>
              <a:rPr lang="en-US"/>
              <a:t>The DDI has numerous benefits when compared to other design alternatives.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85E278-45EE-4149-9210-DB86AEB461FC}" type="slidenum">
              <a:rPr lang="en-US"/>
              <a:pPr/>
              <a:t>6</a:t>
            </a:fld>
            <a:endParaRPr lang="en-US"/>
          </a:p>
        </p:txBody>
      </p:sp>
      <p:sp>
        <p:nvSpPr>
          <p:cNvPr id="311298" name="Rectangle 2"/>
          <p:cNvSpPr>
            <a:spLocks noChangeArrowheads="1" noTextEdit="1"/>
          </p:cNvSpPr>
          <p:nvPr>
            <p:ph type="sldImg"/>
          </p:nvPr>
        </p:nvSpPr>
        <p:spPr>
          <a:ln/>
        </p:spPr>
      </p:sp>
      <p:sp>
        <p:nvSpPr>
          <p:cNvPr id="311299" name="Rectangle 3"/>
          <p:cNvSpPr>
            <a:spLocks noGrp="1" noChangeArrowheads="1"/>
          </p:cNvSpPr>
          <p:nvPr>
            <p:ph type="body" idx="1"/>
          </p:nvPr>
        </p:nvSpPr>
        <p:spPr/>
        <p:txBody>
          <a:bodyPr/>
          <a:lstStyle/>
          <a:p>
            <a:r>
              <a:rPr lang="en-US"/>
              <a:t>The DDI has been shown to provide a significant cost savings over other design alternatives.</a:t>
            </a:r>
          </a:p>
          <a:p>
            <a:endParaRPr lang="en-US"/>
          </a:p>
          <a:p>
            <a:r>
              <a:rPr lang="en-US"/>
              <a:t>For retrofit projects, a DDI often can be constructed using the existing bridge and inside the existing right-of-way.  Because many of the existing interchange features can remain intact, the DDI is often constructed in a fraction of the time of a new interchange. </a:t>
            </a:r>
          </a:p>
          <a:p>
            <a:endParaRPr lang="en-US"/>
          </a:p>
          <a:p>
            <a:r>
              <a:rPr lang="en-US"/>
              <a:t>MoDOT was able to construct the first Springfield DDI in less than six months, while maintaining traffic at the location.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D82E16-687A-4A8A-8CFE-262B2883E395}" type="slidenum">
              <a:rPr lang="en-US"/>
              <a:pPr/>
              <a:t>7</a:t>
            </a:fld>
            <a:endParaRPr lang="en-US"/>
          </a:p>
        </p:txBody>
      </p:sp>
      <p:sp>
        <p:nvSpPr>
          <p:cNvPr id="293890" name="Rectangle 2"/>
          <p:cNvSpPr>
            <a:spLocks noChangeArrowheads="1" noTextEdit="1"/>
          </p:cNvSpPr>
          <p:nvPr>
            <p:ph type="sldImg"/>
          </p:nvPr>
        </p:nvSpPr>
        <p:spPr>
          <a:ln/>
        </p:spPr>
      </p:sp>
      <p:sp>
        <p:nvSpPr>
          <p:cNvPr id="293891" name="Rectangle 3"/>
          <p:cNvSpPr>
            <a:spLocks noGrp="1" noChangeArrowheads="1"/>
          </p:cNvSpPr>
          <p:nvPr>
            <p:ph type="body" idx="1"/>
          </p:nvPr>
        </p:nvSpPr>
        <p:spPr/>
        <p:txBody>
          <a:bodyPr/>
          <a:lstStyle/>
          <a:p>
            <a:r>
              <a:rPr lang="en-US"/>
              <a:t>This is aerial footage taken by news in Missouri when the DDI opened. The interchange was actually still under construction. The concrete islands at the ramps had not been completed.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542818-204A-49BF-BA09-E64296DF97D2}" type="slidenum">
              <a:rPr lang="en-US"/>
              <a:pPr/>
              <a:t>8</a:t>
            </a:fld>
            <a:endParaRPr lang="en-US"/>
          </a:p>
        </p:txBody>
      </p:sp>
      <p:sp>
        <p:nvSpPr>
          <p:cNvPr id="189442" name="Rectangle 2"/>
          <p:cNvSpPr>
            <a:spLocks noChangeArrowheads="1" noTextEdit="1"/>
          </p:cNvSpPr>
          <p:nvPr>
            <p:ph type="sldImg"/>
          </p:nvPr>
        </p:nvSpPr>
        <p:spPr>
          <a:ln/>
        </p:spPr>
      </p:sp>
      <p:sp>
        <p:nvSpPr>
          <p:cNvPr id="189443" name="Rectangle 3"/>
          <p:cNvSpPr>
            <a:spLocks noGrp="1" noChangeArrowheads="1"/>
          </p:cNvSpPr>
          <p:nvPr>
            <p:ph type="body" idx="1"/>
          </p:nvPr>
        </p:nvSpPr>
        <p:spPr/>
        <p:txBody>
          <a:bodyPr lIns="91462" tIns="45731" rIns="91462" bIns="45731"/>
          <a:lstStyle/>
          <a:p>
            <a:r>
              <a:rPr lang="en-US"/>
              <a:t>The DDI concept is still fairly new to the public, so we anticipate that many may have concerns and worries about how the interchange will operate.  Which is why, of course, we developed this presentation to provide accurate information about DDIs.  These items are probably the most frequently heard from the public.</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650FC6-6F4E-4F30-B4A0-E7358A63F7DB}" type="slidenum">
              <a:rPr lang="en-US"/>
              <a:pPr/>
              <a:t>9</a:t>
            </a:fld>
            <a:endParaRPr lang="en-US"/>
          </a:p>
        </p:txBody>
      </p:sp>
      <p:sp>
        <p:nvSpPr>
          <p:cNvPr id="373762" name="Rectangle 2"/>
          <p:cNvSpPr>
            <a:spLocks noChangeArrowheads="1" noTextEdit="1"/>
          </p:cNvSpPr>
          <p:nvPr>
            <p:ph type="sldImg"/>
          </p:nvPr>
        </p:nvSpPr>
        <p:spPr>
          <a:ln/>
        </p:spPr>
      </p:sp>
      <p:sp>
        <p:nvSpPr>
          <p:cNvPr id="373763" name="Rectangle 3"/>
          <p:cNvSpPr>
            <a:spLocks noGrp="1" noChangeArrowheads="1"/>
          </p:cNvSpPr>
          <p:nvPr>
            <p:ph type="body" idx="1"/>
          </p:nvPr>
        </p:nvSpPr>
        <p:spPr/>
        <p:txBody>
          <a:bodyPr lIns="91462" tIns="45731" rIns="91462" bIns="45731"/>
          <a:lstStyle/>
          <a:p>
            <a:r>
              <a:rPr lang="en-US"/>
              <a:t>The following design elements are encouraged by the Federal Highway Administration to reduce driver confusion.</a:t>
            </a:r>
          </a:p>
          <a:p>
            <a:endParaRPr lang="en-US"/>
          </a:p>
          <a:p>
            <a:r>
              <a:rPr lang="en-US"/>
              <a:t>Proper pavement markings and signs inform drivers of the restricted movements. </a:t>
            </a:r>
          </a:p>
          <a:p>
            <a:endParaRPr lang="en-US"/>
          </a:p>
          <a:p>
            <a:r>
              <a:rPr lang="en-US"/>
              <a:t>Additional lighting may be needed to increase visibility at night.  However, this is true of most interchanges.</a:t>
            </a:r>
          </a:p>
          <a:p>
            <a:endParaRPr lang="en-US"/>
          </a:p>
          <a:p>
            <a:r>
              <a:rPr lang="en-US"/>
              <a:t>Glare screen are also an option to shield the headlights of opposing traffic at the signals where needed.  It was found after the first few DDIs were constructed that glare screens were not needed at those locations.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47710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567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64020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55173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2104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733038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85713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99719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4279469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7193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61111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123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538348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25661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696445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08226" name="Group 2"/>
          <p:cNvGrpSpPr>
            <a:grpSpLocks/>
          </p:cNvGrpSpPr>
          <p:nvPr/>
        </p:nvGrpSpPr>
        <p:grpSpPr bwMode="auto">
          <a:xfrm>
            <a:off x="0" y="0"/>
            <a:ext cx="9140825" cy="6850063"/>
            <a:chOff x="0" y="0"/>
            <a:chExt cx="5758" cy="4315"/>
          </a:xfrm>
        </p:grpSpPr>
        <p:grpSp>
          <p:nvGrpSpPr>
            <p:cNvPr id="308227" name="Group 3"/>
            <p:cNvGrpSpPr>
              <a:grpSpLocks/>
            </p:cNvGrpSpPr>
            <p:nvPr userDrawn="1"/>
          </p:nvGrpSpPr>
          <p:grpSpPr bwMode="auto">
            <a:xfrm>
              <a:off x="1728" y="2230"/>
              <a:ext cx="4027" cy="2085"/>
              <a:chOff x="1728" y="2230"/>
              <a:chExt cx="4027" cy="2085"/>
            </a:xfrm>
          </p:grpSpPr>
          <p:sp>
            <p:nvSpPr>
              <p:cNvPr id="308228"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29"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0"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2"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8233"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4"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8235"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noProof="0" smtClean="0"/>
              <a:t>Click to edit Master title style</a:t>
            </a:r>
          </a:p>
        </p:txBody>
      </p:sp>
      <p:sp>
        <p:nvSpPr>
          <p:cNvPr id="30823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308237" name="Rectangle 13"/>
          <p:cNvSpPr>
            <a:spLocks noGrp="1" noChangeArrowheads="1"/>
          </p:cNvSpPr>
          <p:nvPr>
            <p:ph type="dt" sz="quarter" idx="2"/>
          </p:nvPr>
        </p:nvSpPr>
        <p:spPr>
          <a:xfrm>
            <a:off x="457200" y="6248400"/>
            <a:ext cx="2133600" cy="476250"/>
          </a:xfrm>
        </p:spPr>
        <p:txBody>
          <a:bodyPr/>
          <a:lstStyle>
            <a:lvl1pPr>
              <a:defRPr/>
            </a:lvl1pPr>
          </a:lstStyle>
          <a:p>
            <a:endParaRPr lang="en-US"/>
          </a:p>
        </p:txBody>
      </p:sp>
      <p:sp>
        <p:nvSpPr>
          <p:cNvPr id="308238" name="Rectangle 14"/>
          <p:cNvSpPr>
            <a:spLocks noGrp="1" noChangeArrowheads="1"/>
          </p:cNvSpPr>
          <p:nvPr>
            <p:ph type="ftr" sz="quarter" idx="3"/>
          </p:nvPr>
        </p:nvSpPr>
        <p:spPr>
          <a:xfrm>
            <a:off x="3124200" y="6251575"/>
            <a:ext cx="2895600" cy="476250"/>
          </a:xfrm>
        </p:spPr>
        <p:txBody>
          <a:bodyPr/>
          <a:lstStyle>
            <a:lvl1pPr>
              <a:defRPr/>
            </a:lvl1pPr>
          </a:lstStyle>
          <a:p>
            <a:endParaRPr lang="en-US"/>
          </a:p>
        </p:txBody>
      </p:sp>
      <p:sp>
        <p:nvSpPr>
          <p:cNvPr id="308239" name="Rectangle 15"/>
          <p:cNvSpPr>
            <a:spLocks noGrp="1" noChangeArrowheads="1"/>
          </p:cNvSpPr>
          <p:nvPr>
            <p:ph type="sldNum" sz="quarter" idx="4"/>
          </p:nvPr>
        </p:nvSpPr>
        <p:spPr>
          <a:xfrm>
            <a:off x="6553200" y="6254750"/>
            <a:ext cx="2133600" cy="476250"/>
          </a:xfrm>
        </p:spPr>
        <p:txBody>
          <a:bodyPr/>
          <a:lstStyle>
            <a:lvl1pPr>
              <a:defRPr/>
            </a:lvl1pPr>
          </a:lstStyle>
          <a:p>
            <a:fld id="{B50BAEEF-5EEE-490B-BECD-DF363A77C1AD}" type="slidenum">
              <a:rPr lang="en-US"/>
              <a:pPr/>
              <a:t>‹#›</a:t>
            </a:fld>
            <a:endParaRPr 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86C3FDDA-BDEE-408E-8ED9-FE86DC3EC390}"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4901036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DB688C08-FA93-45DF-AC56-455A7594D65C}"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13683294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BCAFE24D-3DC8-4950-97A5-6D193DBC15D1}"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40974530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A137A261-7D52-49FF-93BD-92C774417AB0}" type="slidenum">
              <a:rPr lang="en-US"/>
              <a:pPr/>
              <a:t>‹#›</a:t>
            </a:fld>
            <a:endParaRPr lang="en-US"/>
          </a:p>
        </p:txBody>
      </p:sp>
      <p:sp>
        <p:nvSpPr>
          <p:cNvPr id="9" name="Footer Placeholder 8"/>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941544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998A9EF0-2A89-4928-87F6-A8BD7777B669}" type="slidenum">
              <a:rPr lang="en-US"/>
              <a:pPr/>
              <a:t>‹#›</a:t>
            </a:fld>
            <a:endParaRPr lang="en-US"/>
          </a:p>
        </p:txBody>
      </p:sp>
      <p:sp>
        <p:nvSpPr>
          <p:cNvPr id="5" name="Footer Placeholder 4"/>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2562200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8A134BE9-D8D4-4B6F-92E2-4795702C6ED5}" type="slidenum">
              <a:rPr lang="en-US"/>
              <a:pPr/>
              <a:t>‹#›</a:t>
            </a:fld>
            <a:endParaRPr lang="en-US"/>
          </a:p>
        </p:txBody>
      </p:sp>
      <p:sp>
        <p:nvSpPr>
          <p:cNvPr id="4" name="Footer Placeholder 3"/>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86370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499517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3D0F9ECA-DEF7-461C-BA67-A8EF002B65F0}"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289373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757C9560-D60B-46FC-8B79-88C7C9F9A0B5}"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28903239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33B04D88-E9F3-44FA-ACA7-E53A4F425E49}"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20671936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EA465ED2-EE20-45F3-A0FC-7998C8B30200}"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15491858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endParaRPr 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fld id="{5C098650-516E-443A-84C3-A1FF01ADF8F6}" type="slidenum">
              <a:rPr lang="en-US"/>
              <a:pPr/>
              <a:t>‹#›</a:t>
            </a:fld>
            <a:endParaRPr lang="en-US"/>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17619280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Media Placeholder 2"/>
          <p:cNvSpPr>
            <a:spLocks noGrp="1"/>
          </p:cNvSpPr>
          <p:nvPr>
            <p:ph type="media" sz="half" idx="1"/>
          </p:nvPr>
        </p:nvSpPr>
        <p:spPr>
          <a:xfrm>
            <a:off x="457200" y="1600200"/>
            <a:ext cx="4038600" cy="4525963"/>
          </a:xfrm>
        </p:spPr>
        <p:txBody>
          <a:bodyPr/>
          <a:lstStyle/>
          <a:p>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endParaRPr 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fld id="{344C64DE-C404-49C8-BB0F-79CCD9EBB1FF}" type="slidenum">
              <a:rPr lang="en-US"/>
              <a:pPr/>
              <a:t>‹#›</a:t>
            </a:fld>
            <a:endParaRPr lang="en-US"/>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962009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51575"/>
            <a:ext cx="2133600" cy="476250"/>
          </a:xfrm>
        </p:spPr>
        <p:txBody>
          <a:bodyPr/>
          <a:lstStyle>
            <a:lvl1pPr>
              <a:defRPr/>
            </a:lvl1pPr>
          </a:lstStyle>
          <a:p>
            <a:endParaRPr lang="en-US"/>
          </a:p>
        </p:txBody>
      </p:sp>
      <p:sp>
        <p:nvSpPr>
          <p:cNvPr id="4" name="Slide Number Placeholder 3"/>
          <p:cNvSpPr>
            <a:spLocks noGrp="1"/>
          </p:cNvSpPr>
          <p:nvPr>
            <p:ph type="sldNum" sz="quarter" idx="11"/>
          </p:nvPr>
        </p:nvSpPr>
        <p:spPr>
          <a:xfrm>
            <a:off x="6553200" y="6248400"/>
            <a:ext cx="2133600" cy="476250"/>
          </a:xfrm>
        </p:spPr>
        <p:txBody>
          <a:bodyPr/>
          <a:lstStyle>
            <a:lvl1pPr>
              <a:defRPr/>
            </a:lvl1pPr>
          </a:lstStyle>
          <a:p>
            <a:fld id="{DAA15E11-11AE-4828-A827-146823B6FB79}" type="slidenum">
              <a:rPr lang="en-US"/>
              <a:pPr/>
              <a:t>‹#›</a:t>
            </a:fld>
            <a:endParaRPr lang="en-US"/>
          </a:p>
        </p:txBody>
      </p:sp>
      <p:sp>
        <p:nvSpPr>
          <p:cNvPr id="5" name="Footer Placeholder 4"/>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2244462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7957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9528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30843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966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44166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29102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2224" name="Picture 16" descr="Roundabout template with tri"/>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dk2" tx1="lt1" bg2="dk1"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02"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endParaRPr lang="en-US"/>
          </a:p>
        </p:txBody>
      </p:sp>
      <p:sp>
        <p:nvSpPr>
          <p:cNvPr id="307203"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fld id="{08668F82-7F0C-458A-A914-47F932DC7F83}" type="slidenum">
              <a:rPr lang="en-US"/>
              <a:pPr/>
              <a:t>‹#›</a:t>
            </a:fld>
            <a:endParaRPr lang="en-US"/>
          </a:p>
        </p:txBody>
      </p:sp>
      <p:grpSp>
        <p:nvGrpSpPr>
          <p:cNvPr id="307204" name="Group 4"/>
          <p:cNvGrpSpPr>
            <a:grpSpLocks/>
          </p:cNvGrpSpPr>
          <p:nvPr/>
        </p:nvGrpSpPr>
        <p:grpSpPr bwMode="auto">
          <a:xfrm>
            <a:off x="0" y="0"/>
            <a:ext cx="9140825" cy="6850063"/>
            <a:chOff x="0" y="0"/>
            <a:chExt cx="5758" cy="4315"/>
          </a:xfrm>
        </p:grpSpPr>
        <p:grpSp>
          <p:nvGrpSpPr>
            <p:cNvPr id="307205" name="Group 5"/>
            <p:cNvGrpSpPr>
              <a:grpSpLocks/>
            </p:cNvGrpSpPr>
            <p:nvPr userDrawn="1"/>
          </p:nvGrpSpPr>
          <p:grpSpPr bwMode="auto">
            <a:xfrm>
              <a:off x="1728" y="2230"/>
              <a:ext cx="4027" cy="2085"/>
              <a:chOff x="1728" y="2230"/>
              <a:chExt cx="4027" cy="2085"/>
            </a:xfrm>
          </p:grpSpPr>
          <p:sp>
            <p:nvSpPr>
              <p:cNvPr id="307206"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07"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08"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09"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10"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7211"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12"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7213"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214"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endParaRPr lang="en-US"/>
          </a:p>
        </p:txBody>
      </p:sp>
      <p:sp>
        <p:nvSpPr>
          <p:cNvPr id="307215"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3"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6.xml"/><Relationship Id="rId1" Type="http://schemas.openxmlformats.org/officeDocument/2006/relationships/vmlDrawing" Target="../drawings/vmlDrawing1.vml"/><Relationship Id="rId5" Type="http://schemas.openxmlformats.org/officeDocument/2006/relationships/image" Target="../media/image18.e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5.xml"/><Relationship Id="rId1" Type="http://schemas.openxmlformats.org/officeDocument/2006/relationships/video" Target="file:///C:\Data\Library\Diverging%20Diamond\Video\aerial%20video%20of%201st%20DDI.wmv" TargetMode="Externa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4.xml"/><Relationship Id="rId5" Type="http://schemas.openxmlformats.org/officeDocument/2006/relationships/image" Target="../media/image12.wmf"/><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37" name="Rectangle 25"/>
          <p:cNvSpPr>
            <a:spLocks noChangeArrowheads="1"/>
          </p:cNvSpPr>
          <p:nvPr/>
        </p:nvSpPr>
        <p:spPr bwMode="auto">
          <a:xfrm>
            <a:off x="1447800" y="1752600"/>
            <a:ext cx="6248400" cy="4267200"/>
          </a:xfrm>
          <a:prstGeom prst="rect">
            <a:avLst/>
          </a:prstGeom>
          <a:solidFill>
            <a:schemeClr val="tx1"/>
          </a:solidFill>
          <a:ln w="76200">
            <a:solidFill>
              <a:srgbClr val="FFD525"/>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14" name="Rectangle 2"/>
          <p:cNvSpPr>
            <a:spLocks noGrp="1" noChangeArrowheads="1"/>
          </p:cNvSpPr>
          <p:nvPr>
            <p:ph type="subTitle" idx="1"/>
          </p:nvPr>
        </p:nvSpPr>
        <p:spPr>
          <a:xfrm>
            <a:off x="1295400" y="838200"/>
            <a:ext cx="6553200" cy="304800"/>
          </a:xfrm>
          <a:noFill/>
          <a:ln/>
          <a:extLst>
            <a:ext uri="{909E8E84-426E-40DD-AFC4-6F175D3DCCD1}">
              <a14:hiddenFill xmlns:a14="http://schemas.microsoft.com/office/drawing/2010/main">
                <a:solidFill>
                  <a:schemeClr val="tx1"/>
                </a:solidFill>
              </a14:hiddenFill>
            </a:ext>
          </a:extLst>
        </p:spPr>
        <p:txBody>
          <a:bodyPr lIns="92075" tIns="46038" rIns="92075" bIns="46038"/>
          <a:lstStyle/>
          <a:p>
            <a:pPr algn="l">
              <a:lnSpc>
                <a:spcPct val="80000"/>
              </a:lnSpc>
            </a:pPr>
            <a:r>
              <a:rPr lang="en-US" sz="1400">
                <a:latin typeface="Franklin Gothic Medium" pitchFamily="34" charset="0"/>
              </a:rPr>
              <a:t> NORTH CAROLINA DEPARTMENT OF TRANSPORTATION</a:t>
            </a:r>
          </a:p>
        </p:txBody>
      </p:sp>
      <p:sp>
        <p:nvSpPr>
          <p:cNvPr id="166915" name="Rectangle 3"/>
          <p:cNvSpPr>
            <a:spLocks noGrp="1" noChangeArrowheads="1"/>
          </p:cNvSpPr>
          <p:nvPr>
            <p:ph type="ctrTitle"/>
          </p:nvPr>
        </p:nvSpPr>
        <p:spPr>
          <a:xfrm>
            <a:off x="1295400" y="304800"/>
            <a:ext cx="7848600" cy="457200"/>
          </a:xfrm>
          <a:noFill/>
          <a:ln/>
        </p:spPr>
        <p:txBody>
          <a:bodyPr lIns="92075" tIns="46038" rIns="92075" bIns="46038"/>
          <a:lstStyle/>
          <a:p>
            <a:pPr algn="l"/>
            <a:r>
              <a:rPr lang="en-US" sz="4000" b="0">
                <a:solidFill>
                  <a:srgbClr val="FFD525"/>
                </a:solidFill>
                <a:latin typeface="Arial (W1)" pitchFamily="34" charset="0"/>
              </a:rPr>
              <a:t>Diverging Diamond Interchange</a:t>
            </a:r>
          </a:p>
        </p:txBody>
      </p:sp>
      <p:pic>
        <p:nvPicPr>
          <p:cNvPr id="166939" name="Picture 2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304800"/>
            <a:ext cx="914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6940" name="Picture 28" descr="3707609472_0f7c7cd6ba"/>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600200" y="1919288"/>
            <a:ext cx="5943600" cy="3948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9" name="Text Box 7"/>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D525"/>
                </a:solidFill>
                <a:effectLst>
                  <a:outerShdw blurRad="38100" dist="38100" dir="2700000" algn="tl">
                    <a:srgbClr val="000000"/>
                  </a:outerShdw>
                </a:effectLst>
                <a:latin typeface="Arial (W1)" pitchFamily="34" charset="0"/>
              </a:rPr>
              <a:t>Bikes/Trucks/Emergency Vehicles</a:t>
            </a:r>
          </a:p>
        </p:txBody>
      </p:sp>
      <p:sp>
        <p:nvSpPr>
          <p:cNvPr id="253963" name="Rectangle 11"/>
          <p:cNvSpPr>
            <a:spLocks noChangeArrowheads="1"/>
          </p:cNvSpPr>
          <p:nvPr/>
        </p:nvSpPr>
        <p:spPr bwMode="auto">
          <a:xfrm>
            <a:off x="4038600" y="1143000"/>
            <a:ext cx="51054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DDI has been designed to  accommodate trucks</a:t>
            </a:r>
          </a:p>
          <a:p>
            <a:pPr marL="1092200" lvl="1" indent="-285750" algn="l" eaLnBrk="1" hangingPunct="1">
              <a:spcBef>
                <a:spcPct val="20000"/>
              </a:spcBef>
              <a:buClr>
                <a:schemeClr val="hlink"/>
              </a:buClr>
              <a:buSzPct val="70000"/>
              <a:buFont typeface="Monotype Sorts" pitchFamily="2" charset="2"/>
              <a:buChar char="l"/>
            </a:pPr>
            <a:endParaRPr lang="en-US" sz="800">
              <a:latin typeface="Arial (W1)" pitchFamily="34" charset="0"/>
            </a:endParaRP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Access for fire trucks, EMS vehicles is no different than standard diamond interchange</a:t>
            </a:r>
          </a:p>
          <a:p>
            <a:pPr marL="1092200" lvl="1" indent="-285750" algn="l" eaLnBrk="1" hangingPunct="1">
              <a:spcBef>
                <a:spcPct val="20000"/>
              </a:spcBef>
              <a:buClr>
                <a:schemeClr val="hlink"/>
              </a:buClr>
              <a:buSzPct val="70000"/>
              <a:buFont typeface="Monotype Sorts" pitchFamily="2" charset="2"/>
              <a:buChar char="l"/>
            </a:pPr>
            <a:endParaRPr lang="en-US" sz="800">
              <a:latin typeface="Arial (W1)" pitchFamily="34" charset="0"/>
            </a:endParaRP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Wide outside lane (14 ft.) or separate bike lane can be provided.</a:t>
            </a:r>
          </a:p>
        </p:txBody>
      </p:sp>
      <p:pic>
        <p:nvPicPr>
          <p:cNvPr id="253966" name="Picture 14" descr="3707608056_2249cb176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 y="685800"/>
            <a:ext cx="3946525" cy="5943600"/>
          </a:xfrm>
          <a:prstGeom prst="rect">
            <a:avLst/>
          </a:prstGeom>
          <a:noFill/>
          <a:extLst>
            <a:ext uri="{909E8E84-426E-40DD-AFC4-6F175D3DCCD1}">
              <a14:hiddenFill xmlns:a14="http://schemas.microsoft.com/office/drawing/2010/main">
                <a:solidFill>
                  <a:srgbClr val="FFFFFF"/>
                </a:solidFill>
              </a14:hiddenFill>
            </a:ext>
          </a:extLst>
        </p:spPr>
      </p:pic>
      <p:sp>
        <p:nvSpPr>
          <p:cNvPr id="253967" name="Rectangle 15"/>
          <p:cNvSpPr>
            <a:spLocks noChangeArrowheads="1"/>
          </p:cNvSpPr>
          <p:nvPr/>
        </p:nvSpPr>
        <p:spPr bwMode="auto">
          <a:xfrm>
            <a:off x="381000" y="6613525"/>
            <a:ext cx="464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1000">
                <a:latin typeface="Arial" charset="0"/>
                <a:cs typeface="Times New Roman" pitchFamily="18" charset="0"/>
              </a:rPr>
              <a:t>Image courtesy of Missouri DOT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Text Box 2"/>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D525"/>
                </a:solidFill>
                <a:effectLst>
                  <a:outerShdw blurRad="38100" dist="38100" dir="2700000" algn="tl">
                    <a:srgbClr val="000000"/>
                  </a:outerShdw>
                </a:effectLst>
                <a:latin typeface="Arial (W1)" pitchFamily="34" charset="0"/>
              </a:rPr>
              <a:t>Pedestrians</a:t>
            </a:r>
          </a:p>
        </p:txBody>
      </p:sp>
      <p:pic>
        <p:nvPicPr>
          <p:cNvPr id="391174"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l="7500" t="15625" r="12500" b="21875"/>
          <a:stretch>
            <a:fillRect/>
          </a:stretch>
        </p:blipFill>
        <p:spPr bwMode="auto">
          <a:xfrm>
            <a:off x="381000" y="1143000"/>
            <a:ext cx="85344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6" name="Text Box 4"/>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D525"/>
                </a:solidFill>
                <a:effectLst>
                  <a:outerShdw blurRad="38100" dist="38100" dir="2700000" algn="tl">
                    <a:srgbClr val="000000"/>
                  </a:outerShdw>
                </a:effectLst>
                <a:latin typeface="Arial (W1)" pitchFamily="34" charset="0"/>
              </a:rPr>
              <a:t>Pedestrians</a:t>
            </a:r>
          </a:p>
        </p:txBody>
      </p:sp>
      <p:pic>
        <p:nvPicPr>
          <p:cNvPr id="31751" name="Picture 7" descr="Picture 1863 - Double crossing.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29200" y="1371600"/>
            <a:ext cx="3810000" cy="2133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icture 1839 - Median sidealk approach to crossover.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57400" y="4114800"/>
            <a:ext cx="5638800" cy="2209800"/>
          </a:xfrm>
          <a:prstGeom prst="rect">
            <a:avLst/>
          </a:prstGeom>
          <a:noFill/>
          <a:extLst>
            <a:ext uri="{909E8E84-426E-40DD-AFC4-6F175D3DCCD1}">
              <a14:hiddenFill xmlns:a14="http://schemas.microsoft.com/office/drawing/2010/main">
                <a:solidFill>
                  <a:srgbClr val="FFFFFF"/>
                </a:solidFill>
              </a14:hiddenFill>
            </a:ext>
          </a:extLst>
        </p:spPr>
      </p:pic>
      <p:sp>
        <p:nvSpPr>
          <p:cNvPr id="315403" name="Rectangle 11"/>
          <p:cNvSpPr>
            <a:spLocks noChangeArrowheads="1"/>
          </p:cNvSpPr>
          <p:nvPr/>
        </p:nvSpPr>
        <p:spPr bwMode="auto">
          <a:xfrm>
            <a:off x="-457200" y="1219200"/>
            <a:ext cx="53340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Protected pedestrian crossing can be provided at signal</a:t>
            </a: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Pedestrian refuge area is provided in concrete median/islands</a:t>
            </a: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Decreased exposure to free-flowing turning movements</a:t>
            </a:r>
          </a:p>
          <a:p>
            <a:pPr marL="1092200" lvl="1" indent="-285750" algn="l" eaLnBrk="1" hangingPunct="1">
              <a:spcBef>
                <a:spcPct val="20000"/>
              </a:spcBef>
              <a:buClr>
                <a:schemeClr val="hlink"/>
              </a:buClr>
              <a:buSzPct val="70000"/>
              <a:buFont typeface="Monotype Sorts" pitchFamily="2" charset="2"/>
              <a:buChar char="l"/>
            </a:pPr>
            <a:endParaRPr lang="en-US" sz="2400">
              <a:latin typeface="Arial (W1)"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Rectangle 6"/>
          <p:cNvSpPr>
            <a:spLocks noGrp="1" noChangeArrowheads="1"/>
          </p:cNvSpPr>
          <p:nvPr>
            <p:ph type="body" sz="half" idx="2"/>
          </p:nvPr>
        </p:nvSpPr>
        <p:spPr>
          <a:xfrm>
            <a:off x="0" y="0"/>
            <a:ext cx="9144000" cy="609600"/>
          </a:xfrm>
          <a:noFill/>
          <a:ln/>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Proposed North Carolina DDI Projects</a:t>
            </a:r>
          </a:p>
        </p:txBody>
      </p:sp>
      <p:sp>
        <p:nvSpPr>
          <p:cNvPr id="173066" name="Text Box 4"/>
          <p:cNvSpPr txBox="1">
            <a:spLocks noChangeArrowheads="1"/>
          </p:cNvSpPr>
          <p:nvPr/>
        </p:nvSpPr>
        <p:spPr bwMode="auto">
          <a:xfrm>
            <a:off x="762000" y="1143000"/>
            <a:ext cx="7543800" cy="520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tabLst>
                <a:tab pos="2286000" algn="l"/>
              </a:tabLst>
              <a:defRPr sz="2400">
                <a:solidFill>
                  <a:schemeClr val="tx1"/>
                </a:solidFill>
                <a:latin typeface="Times New Roman" pitchFamily="18" charset="0"/>
              </a:defRPr>
            </a:lvl1pPr>
            <a:lvl2pPr algn="l">
              <a:tabLst>
                <a:tab pos="2286000" algn="l"/>
              </a:tabLst>
              <a:defRPr sz="2400">
                <a:solidFill>
                  <a:schemeClr val="tx1"/>
                </a:solidFill>
                <a:latin typeface="Times New Roman" pitchFamily="18" charset="0"/>
              </a:defRPr>
            </a:lvl2pPr>
            <a:lvl3pPr algn="l">
              <a:tabLst>
                <a:tab pos="2286000" algn="l"/>
              </a:tabLst>
              <a:defRPr sz="2400">
                <a:solidFill>
                  <a:schemeClr val="tx1"/>
                </a:solidFill>
                <a:latin typeface="Times New Roman" pitchFamily="18" charset="0"/>
              </a:defRPr>
            </a:lvl3pPr>
            <a:lvl4pPr marL="1600200" indent="-228600" algn="l">
              <a:tabLst>
                <a:tab pos="2286000" algn="l"/>
              </a:tabLst>
              <a:defRPr sz="2400">
                <a:solidFill>
                  <a:schemeClr val="tx1"/>
                </a:solidFill>
                <a:latin typeface="Times New Roman" pitchFamily="18" charset="0"/>
              </a:defRPr>
            </a:lvl4pPr>
            <a:lvl5pPr marL="2057400" indent="-228600" algn="l">
              <a:tabLst>
                <a:tab pos="2286000"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2286000"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2286000"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2286000"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2286000" algn="l"/>
              </a:tabLst>
              <a:defRPr sz="2400">
                <a:solidFill>
                  <a:schemeClr val="tx1"/>
                </a:solidFill>
                <a:latin typeface="Times New Roman" pitchFamily="18" charset="0"/>
              </a:defRPr>
            </a:lvl9pPr>
          </a:lstStyle>
          <a:p>
            <a:pPr lvl="1"/>
            <a:r>
              <a:rPr lang="en-US" b="1">
                <a:latin typeface="Arial" charset="0"/>
              </a:rPr>
              <a:t>Asheville</a:t>
            </a:r>
            <a:r>
              <a:rPr lang="en-US">
                <a:latin typeface="Arial" charset="0"/>
              </a:rPr>
              <a:t> 	   I-26 at NC 280 (Asheville Airport)</a:t>
            </a:r>
          </a:p>
          <a:p>
            <a:pPr lvl="1"/>
            <a:endParaRPr lang="en-US">
              <a:latin typeface="Arial" charset="0"/>
            </a:endParaRPr>
          </a:p>
          <a:p>
            <a:pPr lvl="1"/>
            <a:r>
              <a:rPr lang="en-US" b="1">
                <a:latin typeface="Arial" charset="0"/>
              </a:rPr>
              <a:t>Concord </a:t>
            </a:r>
            <a:r>
              <a:rPr lang="en-US">
                <a:latin typeface="Arial" charset="0"/>
              </a:rPr>
              <a:t>	   I-485 at Mallard Creek Road</a:t>
            </a:r>
          </a:p>
          <a:p>
            <a:pPr lvl="1"/>
            <a:r>
              <a:rPr lang="en-US">
                <a:latin typeface="Arial" charset="0"/>
              </a:rPr>
              <a:t>	   I-85 at Poplar Tent Road</a:t>
            </a:r>
          </a:p>
          <a:p>
            <a:pPr lvl="1"/>
            <a:r>
              <a:rPr lang="en-US">
                <a:latin typeface="Arial" charset="0"/>
              </a:rPr>
              <a:t>	   I-85 at NC 73</a:t>
            </a:r>
          </a:p>
          <a:p>
            <a:pPr lvl="1"/>
            <a:r>
              <a:rPr lang="en-US">
                <a:latin typeface="Arial" charset="0"/>
              </a:rPr>
              <a:t>	   I-85 at US 29-601</a:t>
            </a:r>
          </a:p>
          <a:p>
            <a:pPr lvl="1"/>
            <a:endParaRPr lang="en-US">
              <a:latin typeface="Arial" charset="0"/>
            </a:endParaRPr>
          </a:p>
          <a:p>
            <a:pPr lvl="1"/>
            <a:r>
              <a:rPr lang="en-US" b="1">
                <a:latin typeface="Arial" charset="0"/>
              </a:rPr>
              <a:t>Cornelius</a:t>
            </a:r>
            <a:r>
              <a:rPr lang="en-US">
                <a:latin typeface="Arial" charset="0"/>
              </a:rPr>
              <a:t> 	   I-77 at Catawba Avenue</a:t>
            </a:r>
          </a:p>
          <a:p>
            <a:pPr lvl="1"/>
            <a:endParaRPr lang="en-US">
              <a:latin typeface="Arial" charset="0"/>
            </a:endParaRPr>
          </a:p>
          <a:p>
            <a:pPr lvl="1"/>
            <a:r>
              <a:rPr lang="en-US" b="1">
                <a:latin typeface="Arial" charset="0"/>
              </a:rPr>
              <a:t>Kernersville</a:t>
            </a:r>
            <a:r>
              <a:rPr lang="en-US">
                <a:latin typeface="Arial" charset="0"/>
              </a:rPr>
              <a:t>    I-40 at Union Cross Road</a:t>
            </a:r>
          </a:p>
          <a:p>
            <a:pPr lvl="1"/>
            <a:endParaRPr lang="en-US">
              <a:latin typeface="Arial" charset="0"/>
            </a:endParaRPr>
          </a:p>
          <a:p>
            <a:pPr lvl="1"/>
            <a:r>
              <a:rPr lang="en-US" b="1">
                <a:latin typeface="Arial" charset="0"/>
              </a:rPr>
              <a:t>Lumberton</a:t>
            </a:r>
            <a:r>
              <a:rPr lang="en-US">
                <a:latin typeface="Arial" charset="0"/>
              </a:rPr>
              <a:t>	   I-95 at US-301 (Fayetteville Road) </a:t>
            </a:r>
          </a:p>
          <a:p>
            <a:pPr lvl="1"/>
            <a:endParaRPr lang="en-US">
              <a:latin typeface="Arial" charset="0"/>
            </a:endParaRPr>
          </a:p>
          <a:p>
            <a:pPr lvl="1"/>
            <a:r>
              <a:rPr lang="en-US" b="1">
                <a:latin typeface="Arial" charset="0"/>
              </a:rPr>
              <a:t>Leland</a:t>
            </a:r>
            <a:r>
              <a:rPr lang="en-US">
                <a:latin typeface="Arial" charset="0"/>
              </a:rPr>
              <a:t>	   US 17 at NC 133 (River Road)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ChangeArrowheads="1"/>
          </p:cNvSpPr>
          <p:nvPr/>
        </p:nvSpPr>
        <p:spPr bwMode="auto">
          <a:xfrm>
            <a:off x="0" y="0"/>
            <a:ext cx="9144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eaLnBrk="1" hangingPunct="1"/>
            <a:r>
              <a:rPr lang="en-US" sz="3600" b="1">
                <a:solidFill>
                  <a:srgbClr val="FFD525"/>
                </a:solidFill>
                <a:effectLst>
                  <a:outerShdw blurRad="38100" dist="38100" dir="2700000" algn="tl">
                    <a:srgbClr val="000000"/>
                  </a:outerShdw>
                </a:effectLst>
                <a:latin typeface="Arial (W1)" pitchFamily="34" charset="0"/>
              </a:rPr>
              <a:t>Asheville: I-26 at NC 280</a:t>
            </a:r>
          </a:p>
        </p:txBody>
      </p:sp>
      <p:pic>
        <p:nvPicPr>
          <p:cNvPr id="38707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28688" y="747713"/>
            <a:ext cx="7286625" cy="536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8098" name="Object 2"/>
          <p:cNvGraphicFramePr>
            <a:graphicFrameLocks noChangeAspect="1"/>
          </p:cNvGraphicFramePr>
          <p:nvPr>
            <p:ph/>
          </p:nvPr>
        </p:nvGraphicFramePr>
        <p:xfrm>
          <a:off x="304800" y="2286000"/>
          <a:ext cx="8610600" cy="2528888"/>
        </p:xfrm>
        <a:graphic>
          <a:graphicData uri="http://schemas.openxmlformats.org/presentationml/2006/ole">
            <mc:AlternateContent xmlns:mc="http://schemas.openxmlformats.org/markup-compatibility/2006">
              <mc:Choice xmlns:v="urn:schemas-microsoft-com:vml" Requires="v">
                <p:oleObj spid="_x0000_s388104" name="Worksheet" r:id="rId4" imgW="8982075" imgH="2638425" progId="Excel.Sheet.8">
                  <p:embed/>
                </p:oleObj>
              </mc:Choice>
              <mc:Fallback>
                <p:oleObj name="Worksheet" r:id="rId4" imgW="8982075" imgH="2638425"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286000"/>
                        <a:ext cx="8610600" cy="252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8099" name="Rectangle 3"/>
          <p:cNvSpPr>
            <a:spLocks noChangeArrowheads="1"/>
          </p:cNvSpPr>
          <p:nvPr/>
        </p:nvSpPr>
        <p:spPr bwMode="auto">
          <a:xfrm>
            <a:off x="0" y="0"/>
            <a:ext cx="9144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eaLnBrk="1" hangingPunct="1"/>
            <a:r>
              <a:rPr lang="en-US" sz="3600" b="1">
                <a:solidFill>
                  <a:srgbClr val="FFD525"/>
                </a:solidFill>
                <a:effectLst>
                  <a:outerShdw blurRad="38100" dist="38100" dir="2700000" algn="tl">
                    <a:srgbClr val="000000"/>
                  </a:outerShdw>
                </a:effectLst>
                <a:latin typeface="Arial (W1)" pitchFamily="34" charset="0"/>
              </a:rPr>
              <a:t>Asheville: I-26 at NC 280</a:t>
            </a:r>
          </a:p>
        </p:txBody>
      </p:sp>
      <p:sp>
        <p:nvSpPr>
          <p:cNvPr id="388100" name="Text Box 44"/>
          <p:cNvSpPr txBox="1">
            <a:spLocks noChangeArrowheads="1"/>
          </p:cNvSpPr>
          <p:nvPr/>
        </p:nvSpPr>
        <p:spPr bwMode="auto">
          <a:xfrm>
            <a:off x="0" y="990600"/>
            <a:ext cx="9144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pPr>
            <a:r>
              <a:rPr lang="en-US" sz="1800" b="1">
                <a:latin typeface="Arial" charset="0"/>
              </a:rPr>
              <a:t>Level of Service Comparison</a:t>
            </a:r>
            <a:r>
              <a:rPr lang="en-US" b="1">
                <a:solidFill>
                  <a:srgbClr val="0000FF"/>
                </a:solidFill>
                <a:latin typeface="Arial" charset="0"/>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5"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43000" y="838200"/>
            <a:ext cx="67818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46" name="Rectangle 6"/>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US 17 at NC 133 (River Road)</a:t>
            </a:r>
          </a:p>
        </p:txBody>
      </p:sp>
      <p:sp>
        <p:nvSpPr>
          <p:cNvPr id="317447" name="Rectangle 7"/>
          <p:cNvSpPr>
            <a:spLocks noChangeArrowheads="1"/>
          </p:cNvSpPr>
          <p:nvPr/>
        </p:nvSpPr>
        <p:spPr bwMode="auto">
          <a:xfrm>
            <a:off x="1066800" y="6400800"/>
            <a:ext cx="464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1600">
                <a:latin typeface="Arial" charset="0"/>
                <a:cs typeface="Times New Roman" pitchFamily="18" charset="0"/>
              </a:rPr>
              <a:t>Leland, Brunswick Co.</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3" name="Rectangle 5"/>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US 17 at NC 133 (River Road)</a:t>
            </a:r>
          </a:p>
        </p:txBody>
      </p:sp>
      <p:pic>
        <p:nvPicPr>
          <p:cNvPr id="370694" name="Picture 6"/>
          <p:cNvPicPr>
            <a:picLocks noChangeAspect="1" noChangeArrowheads="1"/>
          </p:cNvPicPr>
          <p:nvPr>
            <p:ph type="body" idx="1"/>
          </p:nvPr>
        </p:nvPicPr>
        <p:blipFill>
          <a:blip r:embed="rId3" cstate="email">
            <a:extLst>
              <a:ext uri="{28A0092B-C50C-407E-A947-70E740481C1C}">
                <a14:useLocalDpi xmlns:a14="http://schemas.microsoft.com/office/drawing/2010/main"/>
              </a:ext>
            </a:extLst>
          </a:blip>
          <a:srcRect/>
          <a:stretch>
            <a:fillRect/>
          </a:stretch>
        </p:blipFill>
        <p:spPr>
          <a:xfrm>
            <a:off x="914400" y="1066800"/>
            <a:ext cx="7304088" cy="5308600"/>
          </a:xfr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US 17 at NC 133 (River Road)</a:t>
            </a:r>
          </a:p>
        </p:txBody>
      </p:sp>
      <p:graphicFrame>
        <p:nvGraphicFramePr>
          <p:cNvPr id="374787" name="Group 3"/>
          <p:cNvGraphicFramePr>
            <a:graphicFrameLocks noGrp="1"/>
          </p:cNvGraphicFramePr>
          <p:nvPr/>
        </p:nvGraphicFramePr>
        <p:xfrm>
          <a:off x="990600" y="912813"/>
          <a:ext cx="7315200" cy="5419411"/>
        </p:xfrm>
        <a:graphic>
          <a:graphicData uri="http://schemas.openxmlformats.org/drawingml/2006/table">
            <a:tbl>
              <a:tblPr/>
              <a:tblGrid>
                <a:gridCol w="914400"/>
                <a:gridCol w="1162050"/>
                <a:gridCol w="873125"/>
                <a:gridCol w="873125"/>
                <a:gridCol w="873125"/>
                <a:gridCol w="873125"/>
                <a:gridCol w="873125"/>
                <a:gridCol w="873125"/>
              </a:tblGrid>
              <a:tr h="533400">
                <a:tc rowSpan="2"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Level of Service and Delay 2035</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rowSpan="2" hMerge="1">
                  <a:txBody>
                    <a:bodyPr/>
                    <a:lstStyle/>
                    <a:p>
                      <a:endParaRPr lang="en-US"/>
                    </a:p>
                  </a:txBody>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Traditional Diamond</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hMerge="1">
                  <a:txBody>
                    <a:bodyPr/>
                    <a:lstStyle/>
                    <a:p>
                      <a:endParaRPr lang="en-US"/>
                    </a:p>
                  </a:txBody>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Partial Cloverleaf</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hMerge="1">
                  <a:txBody>
                    <a:bodyPr/>
                    <a:lstStyle/>
                    <a:p>
                      <a:endParaRPr lang="en-US"/>
                    </a:p>
                  </a:txBody>
                  <a:tcPr/>
                </a:tc>
                <a:tc gridSpan="2">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DDI</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hMerge="1">
                  <a:txBody>
                    <a:bodyPr/>
                    <a:lstStyle/>
                    <a:p>
                      <a:endParaRPr lang="en-US"/>
                    </a:p>
                  </a:txBody>
                  <a:tcPr/>
                </a:tc>
              </a:tr>
              <a:tr h="371475">
                <a:tc gridSpan="2" vMerge="1">
                  <a:txBody>
                    <a:bodyPr/>
                    <a:lstStyle/>
                    <a:p>
                      <a:endParaRPr lang="en-US"/>
                    </a:p>
                  </a:txBody>
                  <a:tcPr/>
                </a:tc>
                <a:tc hMerge="1" vMerge="1">
                  <a:txBody>
                    <a:bodyPr/>
                    <a:lstStyle/>
                    <a:p>
                      <a:endParaRPr lang="en-US"/>
                    </a:p>
                  </a:txBody>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LOS</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Delay</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LOS</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Delay</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LOS</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Delay</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r>
              <a:tr h="373063">
                <a:tc rowSpan="6">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NB Ramp</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NB Left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225.8</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29.4</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31.0</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1475">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NB Right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E</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E265"/>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68.4</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E265"/>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B</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19.8</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16.6</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3063">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EB Left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208.9</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3063">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EB Thru</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5.4</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B</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12.3</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D</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47.1</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1475">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WB Thru</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31.6</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D</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53.9</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33.6</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3063">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WB Right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243.6</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1475">
                <a:tc rowSpan="6">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SB Ramp</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SB Left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88.1</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84.3</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D</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39.9</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3063">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SB Right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92.5</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87.7</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E</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E265"/>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55.7</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E265"/>
                    </a:solidFill>
                  </a:tcPr>
                </a:tc>
              </a:tr>
              <a:tr h="373063">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EB Thru</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106.5</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172.5</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86.7</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r>
              <a:tr h="371475">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EB Right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32.8</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34.2</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3063">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WB Left</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29.3</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F</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2"/>
                          </a:solidFill>
                          <a:effectLst/>
                          <a:latin typeface="Arial (W1)" pitchFamily="34" charset="0"/>
                          <a:cs typeface="Arial" charset="0"/>
                        </a:rPr>
                        <a:t>102.4</a:t>
                      </a:r>
                      <a:endParaRPr kumimoji="0" lang="en-US" sz="1600" b="1"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3300"/>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r h="371475">
                <a:tc vMerge="1">
                  <a:txBody>
                    <a:bodyPr/>
                    <a:lstStyle/>
                    <a:p>
                      <a:endParaRPr lang="en-US"/>
                    </a:p>
                  </a:txBody>
                  <a:tcPr/>
                </a:tc>
                <a:tc>
                  <a:txBody>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WB Thru</a:t>
                      </a:r>
                      <a:endParaRPr kumimoji="0" lang="en-US" sz="1600" b="0" i="0" u="none" strike="noStrike" cap="none" normalizeH="0" baseline="0" smtClean="0">
                        <a:ln>
                          <a:noFill/>
                        </a:ln>
                        <a:solidFill>
                          <a:schemeClr val="bg2"/>
                        </a:solidFill>
                        <a:effectLst/>
                        <a:latin typeface="Arial (W1)" pitchFamily="34" charset="0"/>
                      </a:endParaRPr>
                    </a:p>
                  </a:txBody>
                  <a:tcPr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C</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22.4</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D</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37.6</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D</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2"/>
                          </a:solidFill>
                          <a:effectLst/>
                          <a:latin typeface="Arial (W1)" pitchFamily="34" charset="0"/>
                          <a:cs typeface="Arial" charset="0"/>
                        </a:rPr>
                        <a:t>37.3</a:t>
                      </a:r>
                      <a:endParaRPr kumimoji="0" lang="en-US" sz="1600" b="0" i="0" u="none" strike="noStrike" cap="none" normalizeH="0" baseline="0" smtClean="0">
                        <a:ln>
                          <a:noFill/>
                        </a:ln>
                        <a:solidFill>
                          <a:schemeClr val="bg2"/>
                        </a:solidFill>
                        <a:effectLst/>
                        <a:latin typeface="Arial (W1)" pitchFamily="34" charset="0"/>
                      </a:endParaRPr>
                    </a:p>
                  </a:txBody>
                  <a:tcPr anchor="b"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1"/>
                    </a:soli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6356" name="Picture 4" descr="Diverging Aerial Diamon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0" y="990600"/>
            <a:ext cx="4724400" cy="491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6357" name="Rectangle 5"/>
          <p:cNvSpPr>
            <a:spLocks noChangeArrowheads="1"/>
          </p:cNvSpPr>
          <p:nvPr/>
        </p:nvSpPr>
        <p:spPr bwMode="auto">
          <a:xfrm>
            <a:off x="685800" y="5927725"/>
            <a:ext cx="464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1000">
                <a:latin typeface="Arial" charset="0"/>
                <a:cs typeface="Times New Roman" pitchFamily="18" charset="0"/>
              </a:rPr>
              <a:t>Image courtesy of Fisher Associates, Inc. </a:t>
            </a:r>
          </a:p>
        </p:txBody>
      </p:sp>
      <p:sp>
        <p:nvSpPr>
          <p:cNvPr id="356358" name="Rectangle 6"/>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US 17 at NC 133 (River Road)</a:t>
            </a:r>
          </a:p>
        </p:txBody>
      </p:sp>
      <p:sp>
        <p:nvSpPr>
          <p:cNvPr id="356360" name="Rectangle 8"/>
          <p:cNvSpPr>
            <a:spLocks noChangeArrowheads="1"/>
          </p:cNvSpPr>
          <p:nvPr/>
        </p:nvSpPr>
        <p:spPr bwMode="auto">
          <a:xfrm>
            <a:off x="4953000" y="990600"/>
            <a:ext cx="38862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200">
                <a:latin typeface="Arial (W1)" pitchFamily="34" charset="0"/>
              </a:rPr>
              <a:t>Proposed lane crossings will be   under the bridge structure</a:t>
            </a:r>
          </a:p>
          <a:p>
            <a:pPr marL="1092200" lvl="1" indent="-285750" algn="l" eaLnBrk="1" hangingPunct="1">
              <a:spcBef>
                <a:spcPct val="20000"/>
              </a:spcBef>
              <a:buClr>
                <a:schemeClr val="hlink"/>
              </a:buClr>
              <a:buSzPct val="70000"/>
              <a:buFont typeface="Monotype Sorts" pitchFamily="2" charset="2"/>
              <a:buChar char="l"/>
            </a:pPr>
            <a:endParaRPr lang="en-US" sz="2200">
              <a:latin typeface="Arial (W1)" pitchFamily="34" charset="0"/>
            </a:endParaRPr>
          </a:p>
          <a:p>
            <a:pPr marL="1092200" lvl="1" indent="-285750" algn="l" eaLnBrk="1" hangingPunct="1">
              <a:spcBef>
                <a:spcPct val="20000"/>
              </a:spcBef>
              <a:buClr>
                <a:schemeClr val="hlink"/>
              </a:buClr>
              <a:buSzPct val="70000"/>
              <a:buFont typeface="Monotype Sorts" pitchFamily="2" charset="2"/>
              <a:buChar char="l"/>
            </a:pPr>
            <a:r>
              <a:rPr lang="en-US" sz="2200">
                <a:latin typeface="Arial (W1)" pitchFamily="34" charset="0"/>
              </a:rPr>
              <a:t>No right-of-way claims with adjacent property owners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ChangeArrowheads="1"/>
          </p:cNvSpPr>
          <p:nvPr/>
        </p:nvSpPr>
        <p:spPr bwMode="auto">
          <a:xfrm>
            <a:off x="76200" y="1371600"/>
            <a:ext cx="8686800" cy="990600"/>
          </a:xfrm>
          <a:prstGeom prst="rect">
            <a:avLst/>
          </a:prstGeom>
          <a:noFill/>
          <a:ln w="9525">
            <a:noFill/>
            <a:miter lim="800000"/>
            <a:headEnd/>
            <a:tailEnd/>
          </a:ln>
          <a:effectLst/>
        </p:spPr>
        <p:txBody>
          <a:bodyPr lIns="92075" tIns="46038" rIns="92075" bIns="46038"/>
          <a:lstStyle/>
          <a:p>
            <a:pPr marL="342900" indent="-342900" algn="l"/>
            <a:r>
              <a:rPr lang="en-US" sz="2000">
                <a:effectLst>
                  <a:outerShdw blurRad="38100" dist="38100" dir="2700000" algn="tl">
                    <a:srgbClr val="000000"/>
                  </a:outerShdw>
                </a:effectLst>
                <a:latin typeface="Arial" charset="0"/>
              </a:rPr>
              <a:t>    The diverging diamond interchange known as a DDI is designed to allow two directions of traffic to temporarily cross to the opposite side of the roadway to provide easier access on and off the freeway. </a:t>
            </a:r>
          </a:p>
        </p:txBody>
      </p:sp>
      <p:sp>
        <p:nvSpPr>
          <p:cNvPr id="200717" name="Rectangle 13"/>
          <p:cNvSpPr>
            <a:spLocks noGrp="1" noChangeArrowheads="1"/>
          </p:cNvSpPr>
          <p:nvPr>
            <p:ph type="body" sz="half" idx="4294967295"/>
          </p:nvPr>
        </p:nvSpPr>
        <p:spPr>
          <a:xfrm>
            <a:off x="609600" y="0"/>
            <a:ext cx="7239000" cy="609600"/>
          </a:xfrm>
          <a:ln/>
          <a:extLs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What is a Diverging Diamond Interchange?</a:t>
            </a:r>
          </a:p>
        </p:txBody>
      </p:sp>
      <p:pic>
        <p:nvPicPr>
          <p:cNvPr id="328710" name="Picture 6" descr="File:Diverging diamond redone.sv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 y="2819400"/>
            <a:ext cx="4122738" cy="3517900"/>
          </a:xfrm>
          <a:prstGeom prst="rect">
            <a:avLst/>
          </a:prstGeom>
          <a:solidFill>
            <a:schemeClr val="tx1"/>
          </a:solidFill>
          <a:ln w="76200">
            <a:solidFill>
              <a:schemeClr val="accent1"/>
            </a:solidFill>
            <a:miter lim="800000"/>
            <a:headEnd/>
            <a:tailEnd/>
          </a:ln>
        </p:spPr>
      </p:pic>
      <p:sp>
        <p:nvSpPr>
          <p:cNvPr id="2" name="Rectangle 2"/>
          <p:cNvSpPr>
            <a:spLocks noChangeArrowheads="1"/>
          </p:cNvSpPr>
          <p:nvPr/>
        </p:nvSpPr>
        <p:spPr bwMode="auto">
          <a:xfrm>
            <a:off x="4953000" y="2743200"/>
            <a:ext cx="3810000" cy="3886200"/>
          </a:xfrm>
          <a:prstGeom prst="rect">
            <a:avLst/>
          </a:prstGeom>
          <a:noFill/>
          <a:ln w="9525">
            <a:noFill/>
            <a:miter lim="800000"/>
            <a:headEnd/>
            <a:tailEnd/>
          </a:ln>
          <a:effectLst/>
        </p:spPr>
        <p:txBody>
          <a:bodyPr lIns="92075" tIns="46038" rIns="92075" bIns="46038"/>
          <a:lstStyle/>
          <a:p>
            <a:pPr marL="457200" indent="-457200" algn="l"/>
            <a:r>
              <a:rPr lang="en-US" sz="1800" b="1" u="sng">
                <a:effectLst>
                  <a:outerShdw blurRad="38100" dist="38100" dir="2700000" algn="tl">
                    <a:srgbClr val="000000"/>
                  </a:outerShdw>
                </a:effectLst>
                <a:latin typeface="Arial (W1)" pitchFamily="34" charset="0"/>
              </a:rPr>
              <a:t>FEATURES</a:t>
            </a:r>
          </a:p>
          <a:p>
            <a:pPr marL="457200" indent="-457200" algn="l">
              <a:buFontTx/>
              <a:buChar char="•"/>
            </a:pPr>
            <a:r>
              <a:rPr lang="en-US" sz="1800">
                <a:effectLst>
                  <a:outerShdw blurRad="38100" dist="38100" dir="2700000" algn="tl">
                    <a:srgbClr val="000000"/>
                  </a:outerShdw>
                </a:effectLst>
                <a:latin typeface="Arial (W1)" pitchFamily="34" charset="0"/>
              </a:rPr>
              <a:t>Limits number of traffic signal phases required to move motorists through the interchange</a:t>
            </a:r>
          </a:p>
          <a:p>
            <a:pPr marL="457200" indent="-457200" algn="l">
              <a:buFontTx/>
              <a:buChar char="•"/>
            </a:pPr>
            <a:endParaRPr lang="en-US" sz="1800">
              <a:effectLst>
                <a:outerShdw blurRad="38100" dist="38100" dir="2700000" algn="tl">
                  <a:srgbClr val="000000"/>
                </a:outerShdw>
              </a:effectLst>
              <a:latin typeface="Arial (W1)" pitchFamily="34" charset="0"/>
            </a:endParaRPr>
          </a:p>
          <a:p>
            <a:pPr marL="457200" indent="-457200" algn="l">
              <a:buFontTx/>
              <a:buChar char="•"/>
            </a:pPr>
            <a:r>
              <a:rPr lang="en-US" sz="1800">
                <a:effectLst>
                  <a:outerShdw blurRad="38100" dist="38100" dir="2700000" algn="tl">
                    <a:srgbClr val="000000"/>
                  </a:outerShdw>
                </a:effectLst>
                <a:latin typeface="Arial (W1)" pitchFamily="34" charset="0"/>
              </a:rPr>
              <a:t>Movements on and off of the freeway have fewer conflict points and can be free-flowing</a:t>
            </a:r>
          </a:p>
          <a:p>
            <a:pPr marL="457200" indent="-457200" algn="l">
              <a:buFontTx/>
              <a:buChar char="•"/>
            </a:pPr>
            <a:endParaRPr lang="en-US" sz="1800">
              <a:effectLst>
                <a:outerShdw blurRad="38100" dist="38100" dir="2700000" algn="tl">
                  <a:srgbClr val="000000"/>
                </a:outerShdw>
              </a:effectLst>
              <a:latin typeface="Arial (W1)" pitchFamily="34" charset="0"/>
            </a:endParaRPr>
          </a:p>
          <a:p>
            <a:pPr marL="457200" indent="-457200" algn="l">
              <a:buFontTx/>
              <a:buChar char="•"/>
            </a:pPr>
            <a:r>
              <a:rPr lang="en-US" sz="1800">
                <a:effectLst>
                  <a:outerShdw blurRad="38100" dist="38100" dir="2700000" algn="tl">
                    <a:srgbClr val="000000"/>
                  </a:outerShdw>
                </a:effectLst>
                <a:latin typeface="Arial (W1)" pitchFamily="34" charset="0"/>
              </a:rPr>
              <a:t>Moves high volumes of traffic without increasing the number of lanes in an interchange</a:t>
            </a:r>
            <a:r>
              <a:rPr lang="en-US" sz="180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US 17 at NC 133 (River Road)</a:t>
            </a:r>
          </a:p>
        </p:txBody>
      </p:sp>
      <p:sp>
        <p:nvSpPr>
          <p:cNvPr id="376835" name="Rectangle 3"/>
          <p:cNvSpPr>
            <a:spLocks noGrp="1" noChangeArrowheads="1"/>
          </p:cNvSpPr>
          <p:nvPr>
            <p:ph type="body" idx="1"/>
          </p:nvPr>
        </p:nvSpPr>
        <p:spPr>
          <a:xfrm>
            <a:off x="1981200" y="762000"/>
            <a:ext cx="5181600" cy="6096000"/>
          </a:xfrm>
          <a:noFill/>
          <a:ln/>
        </p:spPr>
        <p:txBody>
          <a:bodyPr/>
          <a:lstStyle/>
          <a:p>
            <a:pPr marL="457200" indent="-457200">
              <a:lnSpc>
                <a:spcPct val="90000"/>
              </a:lnSpc>
              <a:buSzPct val="150000"/>
              <a:buFontTx/>
              <a:buNone/>
            </a:pPr>
            <a:endParaRPr lang="en-US" sz="2100" b="1">
              <a:latin typeface="Arial (W1)" pitchFamily="34" charset="0"/>
            </a:endParaRPr>
          </a:p>
          <a:p>
            <a:pPr marL="457200" indent="-457200">
              <a:lnSpc>
                <a:spcPct val="90000"/>
              </a:lnSpc>
              <a:buSzPct val="150000"/>
              <a:buFontTx/>
              <a:buChar char="•"/>
            </a:pPr>
            <a:r>
              <a:rPr lang="en-US" sz="2100" b="1">
                <a:effectLst/>
                <a:latin typeface="Arial (W1)" pitchFamily="34" charset="0"/>
              </a:rPr>
              <a:t>Alternative B: Partial Cloverleaf</a:t>
            </a:r>
            <a:r>
              <a:rPr lang="en-US" sz="2100" b="1">
                <a:latin typeface="Arial (W1)" pitchFamily="34" charset="0"/>
              </a:rPr>
              <a:t> </a:t>
            </a:r>
          </a:p>
          <a:p>
            <a:pPr marL="838200" lvl="1" indent="-381000">
              <a:lnSpc>
                <a:spcPct val="90000"/>
              </a:lnSpc>
              <a:buSzTx/>
              <a:buFontTx/>
              <a:buChar char="•"/>
            </a:pPr>
            <a:r>
              <a:rPr lang="en-US" sz="2100">
                <a:latin typeface="Arial (W1)" pitchFamily="34" charset="0"/>
              </a:rPr>
              <a:t>	Right of Way: 	$11,875,000</a:t>
            </a:r>
          </a:p>
          <a:p>
            <a:pPr marL="838200" lvl="1" indent="-381000">
              <a:lnSpc>
                <a:spcPct val="90000"/>
              </a:lnSpc>
              <a:buSzTx/>
              <a:buFontTx/>
              <a:buChar char="•"/>
            </a:pPr>
            <a:r>
              <a:rPr lang="en-US" sz="2100">
                <a:latin typeface="Arial (W1)" pitchFamily="34" charset="0"/>
              </a:rPr>
              <a:t>	Construction: 	$19,400,000</a:t>
            </a:r>
          </a:p>
          <a:p>
            <a:pPr marL="838200" lvl="1" indent="-381000">
              <a:lnSpc>
                <a:spcPct val="90000"/>
              </a:lnSpc>
              <a:buSzTx/>
              <a:buFontTx/>
              <a:buChar char="•"/>
            </a:pPr>
            <a:r>
              <a:rPr lang="en-US" sz="2100">
                <a:latin typeface="Arial (W1)" pitchFamily="34" charset="0"/>
              </a:rPr>
              <a:t>	Utilities:	$476,335</a:t>
            </a:r>
          </a:p>
          <a:p>
            <a:pPr marL="838200" lvl="1" indent="-381000">
              <a:lnSpc>
                <a:spcPct val="90000"/>
              </a:lnSpc>
              <a:buSzTx/>
              <a:buFontTx/>
              <a:buNone/>
            </a:pPr>
            <a:r>
              <a:rPr lang="en-US" sz="2100" b="1">
                <a:latin typeface="Arial (W1)" pitchFamily="34" charset="0"/>
              </a:rPr>
              <a:t>	 Total		$31,751,335</a:t>
            </a:r>
          </a:p>
          <a:p>
            <a:pPr marL="838200" lvl="1" indent="-381000">
              <a:lnSpc>
                <a:spcPct val="90000"/>
              </a:lnSpc>
              <a:buSzTx/>
              <a:buFontTx/>
              <a:buChar char="•"/>
            </a:pPr>
            <a:endParaRPr lang="en-US" sz="2100">
              <a:latin typeface="Arial (W1)" pitchFamily="34" charset="0"/>
            </a:endParaRPr>
          </a:p>
          <a:p>
            <a:pPr marL="457200" indent="-457200">
              <a:lnSpc>
                <a:spcPct val="90000"/>
              </a:lnSpc>
              <a:buSzPct val="150000"/>
              <a:buFontTx/>
              <a:buChar char="•"/>
            </a:pPr>
            <a:r>
              <a:rPr lang="en-US" sz="2100" b="1">
                <a:latin typeface="Arial (W1)" pitchFamily="34" charset="0"/>
              </a:rPr>
              <a:t>Alternative C: Diverging Diamond </a:t>
            </a:r>
          </a:p>
          <a:p>
            <a:pPr marL="838200" lvl="1" indent="-381000">
              <a:lnSpc>
                <a:spcPct val="90000"/>
              </a:lnSpc>
              <a:buSzTx/>
              <a:buFontTx/>
              <a:buChar char="•"/>
            </a:pPr>
            <a:r>
              <a:rPr lang="en-US" sz="2100">
                <a:latin typeface="Arial (W1)" pitchFamily="34" charset="0"/>
              </a:rPr>
              <a:t>	Right of Way: 	$1,875,000</a:t>
            </a:r>
          </a:p>
          <a:p>
            <a:pPr marL="838200" lvl="1" indent="-381000">
              <a:lnSpc>
                <a:spcPct val="90000"/>
              </a:lnSpc>
              <a:buSzTx/>
              <a:buFontTx/>
              <a:buChar char="•"/>
            </a:pPr>
            <a:r>
              <a:rPr lang="en-US" sz="2100">
                <a:latin typeface="Arial (W1)" pitchFamily="34" charset="0"/>
              </a:rPr>
              <a:t>	Construction: 	$17,650,000</a:t>
            </a:r>
          </a:p>
          <a:p>
            <a:pPr marL="838200" lvl="1" indent="-381000">
              <a:lnSpc>
                <a:spcPct val="90000"/>
              </a:lnSpc>
              <a:buSzTx/>
              <a:buFontTx/>
              <a:buChar char="•"/>
            </a:pPr>
            <a:r>
              <a:rPr lang="en-US" sz="2100">
                <a:latin typeface="Arial (W1)" pitchFamily="34" charset="0"/>
              </a:rPr>
              <a:t>	Utilities:	$476,335</a:t>
            </a:r>
          </a:p>
          <a:p>
            <a:pPr marL="838200" lvl="1" indent="-381000">
              <a:lnSpc>
                <a:spcPct val="90000"/>
              </a:lnSpc>
              <a:buSzTx/>
              <a:buFontTx/>
              <a:buNone/>
            </a:pPr>
            <a:r>
              <a:rPr lang="en-US" sz="2100" b="1">
                <a:latin typeface="Arial (W1)" pitchFamily="34" charset="0"/>
              </a:rPr>
              <a:t>	 Total		$20,001,335</a:t>
            </a:r>
          </a:p>
        </p:txBody>
      </p:sp>
      <p:sp>
        <p:nvSpPr>
          <p:cNvPr id="376836" name="Line 4"/>
          <p:cNvSpPr>
            <a:spLocks noChangeShapeType="1"/>
          </p:cNvSpPr>
          <p:nvPr/>
        </p:nvSpPr>
        <p:spPr bwMode="auto">
          <a:xfrm>
            <a:off x="2514600" y="4267200"/>
            <a:ext cx="381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6837" name="Line 5"/>
          <p:cNvSpPr>
            <a:spLocks noChangeShapeType="1"/>
          </p:cNvSpPr>
          <p:nvPr/>
        </p:nvSpPr>
        <p:spPr bwMode="auto">
          <a:xfrm>
            <a:off x="2514600" y="2133600"/>
            <a:ext cx="381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6839" name="Rectangle 7"/>
          <p:cNvSpPr>
            <a:spLocks noChangeArrowheads="1"/>
          </p:cNvSpPr>
          <p:nvPr/>
        </p:nvSpPr>
        <p:spPr bwMode="auto">
          <a:xfrm>
            <a:off x="0" y="5897563"/>
            <a:ext cx="914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latin typeface="Arial (W1)" pitchFamily="34" charset="0"/>
                <a:cs typeface="Times New Roman" pitchFamily="18" charset="0"/>
              </a:rPr>
              <a:t>Cost estimates include bridge and corridor widening work as well as interchange reconfiguration.</a:t>
            </a:r>
            <a:r>
              <a:rPr lang="en-US" sz="1000">
                <a:latin typeface="Arial (W1)" pitchFamily="34" charset="0"/>
                <a:cs typeface="Times New Roman" pitchFamily="18" charset="0"/>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108" name="Picture 1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735013"/>
            <a:ext cx="7620000" cy="581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0109" name="Rectangle 13"/>
          <p:cNvSpPr>
            <a:spLocks noChangeArrowheads="1"/>
          </p:cNvSpPr>
          <p:nvPr/>
        </p:nvSpPr>
        <p:spPr bwMode="auto">
          <a:xfrm>
            <a:off x="533400" y="6521450"/>
            <a:ext cx="464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1600">
                <a:latin typeface="Arial" charset="0"/>
                <a:cs typeface="Times New Roman" pitchFamily="18" charset="0"/>
              </a:rPr>
              <a:t>Cornelius, Mecklenburg Co.</a:t>
            </a:r>
          </a:p>
        </p:txBody>
      </p:sp>
      <p:sp>
        <p:nvSpPr>
          <p:cNvPr id="260110" name="Rectangle 14"/>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I-77 at Catawba Avenue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29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735013"/>
            <a:ext cx="7620000" cy="581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629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815617">
            <a:off x="2757488" y="2149475"/>
            <a:ext cx="4332287"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6292" name="Rectangle 4"/>
          <p:cNvSpPr>
            <a:spLocks noChangeArrowheads="1"/>
          </p:cNvSpPr>
          <p:nvPr/>
        </p:nvSpPr>
        <p:spPr bwMode="auto">
          <a:xfrm>
            <a:off x="533400" y="6521450"/>
            <a:ext cx="464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1600">
                <a:latin typeface="Arial" charset="0"/>
                <a:cs typeface="Times New Roman" pitchFamily="18" charset="0"/>
              </a:rPr>
              <a:t>Cornelius, Mecklenburg Co.</a:t>
            </a:r>
          </a:p>
        </p:txBody>
      </p:sp>
      <p:sp>
        <p:nvSpPr>
          <p:cNvPr id="396293" name="Rectangle 5"/>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I-77 at Catawba Avenue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24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735013"/>
            <a:ext cx="7620000" cy="581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424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815617">
            <a:off x="2757488" y="2149475"/>
            <a:ext cx="4332287"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4244" name="Rectangle 4"/>
          <p:cNvSpPr>
            <a:spLocks noChangeArrowheads="1"/>
          </p:cNvSpPr>
          <p:nvPr/>
        </p:nvSpPr>
        <p:spPr bwMode="auto">
          <a:xfrm>
            <a:off x="533400" y="6521450"/>
            <a:ext cx="464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1600">
                <a:latin typeface="Arial" charset="0"/>
                <a:cs typeface="Times New Roman" pitchFamily="18" charset="0"/>
              </a:rPr>
              <a:t>Cornelius, Mecklenburg Co.</a:t>
            </a:r>
          </a:p>
        </p:txBody>
      </p:sp>
      <p:sp>
        <p:nvSpPr>
          <p:cNvPr id="394245" name="Rectangle 5"/>
          <p:cNvSpPr>
            <a:spLocks noChangeArrowheads="1"/>
          </p:cNvSpPr>
          <p:nvPr/>
        </p:nvSpPr>
        <p:spPr bwMode="auto">
          <a:xfrm>
            <a:off x="0" y="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algn="ctr" eaLnBrk="1" hangingPunct="1">
              <a:spcBef>
                <a:spcPct val="20000"/>
              </a:spcBef>
              <a:buClr>
                <a:schemeClr val="hlink"/>
              </a:buClr>
              <a:buSzPct val="70000"/>
              <a:buFont typeface="Wingdings" pitchFamily="2" charset="2"/>
              <a:buNone/>
            </a:pPr>
            <a:r>
              <a:rPr lang="en-US" sz="3600" b="1">
                <a:solidFill>
                  <a:srgbClr val="FFD525"/>
                </a:solidFill>
                <a:effectLst>
                  <a:outerShdw blurRad="38100" dist="38100" dir="2700000" algn="tl">
                    <a:srgbClr val="000000"/>
                  </a:outerShdw>
                </a:effectLst>
                <a:latin typeface="Arial (W1)" pitchFamily="34" charset="0"/>
              </a:rPr>
              <a:t>I-77 at Catawba Avenue</a:t>
            </a:r>
          </a:p>
        </p:txBody>
      </p:sp>
      <p:grpSp>
        <p:nvGrpSpPr>
          <p:cNvPr id="394246" name="Group 6"/>
          <p:cNvGrpSpPr>
            <a:grpSpLocks/>
          </p:cNvGrpSpPr>
          <p:nvPr/>
        </p:nvGrpSpPr>
        <p:grpSpPr bwMode="auto">
          <a:xfrm>
            <a:off x="1828800" y="3429000"/>
            <a:ext cx="5715000" cy="1371600"/>
            <a:chOff x="1152" y="2160"/>
            <a:chExt cx="3600" cy="864"/>
          </a:xfrm>
        </p:grpSpPr>
        <p:sp>
          <p:nvSpPr>
            <p:cNvPr id="394247" name="Oval 7"/>
            <p:cNvSpPr>
              <a:spLocks noChangeArrowheads="1"/>
            </p:cNvSpPr>
            <p:nvPr/>
          </p:nvSpPr>
          <p:spPr bwMode="auto">
            <a:xfrm>
              <a:off x="1152" y="2640"/>
              <a:ext cx="384" cy="384"/>
            </a:xfrm>
            <a:prstGeom prst="ellipse">
              <a:avLst/>
            </a:prstGeom>
            <a:noFill/>
            <a:ln w="254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4248" name="Oval 8"/>
            <p:cNvSpPr>
              <a:spLocks noChangeArrowheads="1"/>
            </p:cNvSpPr>
            <p:nvPr/>
          </p:nvSpPr>
          <p:spPr bwMode="auto">
            <a:xfrm>
              <a:off x="4368" y="2160"/>
              <a:ext cx="384" cy="384"/>
            </a:xfrm>
            <a:prstGeom prst="ellipse">
              <a:avLst/>
            </a:prstGeom>
            <a:noFill/>
            <a:ln w="254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Text Box 4"/>
          <p:cNvSpPr txBox="1">
            <a:spLocks noChangeArrowheads="1"/>
          </p:cNvSpPr>
          <p:nvPr/>
        </p:nvSpPr>
        <p:spPr bwMode="auto">
          <a:xfrm>
            <a:off x="914400" y="1371600"/>
            <a:ext cx="73152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sz="2400">
                <a:solidFill>
                  <a:schemeClr val="tx1"/>
                </a:solidFill>
                <a:latin typeface="Times New Roman" pitchFamily="18" charset="0"/>
              </a:defRPr>
            </a:lvl1pPr>
            <a:lvl2pPr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sz="2800">
                <a:latin typeface="Arial" charset="0"/>
              </a:rPr>
              <a:t> </a:t>
            </a:r>
            <a:r>
              <a:rPr lang="en-US" sz="3600">
                <a:latin typeface="Arial" charset="0"/>
              </a:rPr>
              <a:t>I-77 at Catawba Ave.</a:t>
            </a:r>
            <a:br>
              <a:rPr lang="en-US" sz="3600">
                <a:latin typeface="Arial" charset="0"/>
              </a:rPr>
            </a:br>
            <a:endParaRPr lang="en-US" sz="3600">
              <a:latin typeface="Arial" charset="0"/>
            </a:endParaRPr>
          </a:p>
          <a:p>
            <a:pPr lvl="1" eaLnBrk="1" hangingPunct="1">
              <a:buClr>
                <a:schemeClr val="hlink"/>
              </a:buClr>
              <a:buSzPct val="70000"/>
              <a:buFont typeface="Arial (W1)" pitchFamily="34" charset="0"/>
              <a:buChar char="●"/>
            </a:pPr>
            <a:r>
              <a:rPr lang="en-US" sz="3200">
                <a:latin typeface="Arial (W1)" pitchFamily="34" charset="0"/>
              </a:rPr>
              <a:t> For a SPUI</a:t>
            </a:r>
          </a:p>
          <a:p>
            <a:pPr lvl="2" eaLnBrk="1" hangingPunct="1">
              <a:buClr>
                <a:schemeClr val="hlink"/>
              </a:buClr>
              <a:buSzPct val="120000"/>
              <a:buFont typeface="Arial (W1)" pitchFamily="34" charset="0"/>
              <a:buChar char="-"/>
            </a:pPr>
            <a:r>
              <a:rPr lang="en-US" sz="3200">
                <a:latin typeface="Arial (W1)" pitchFamily="34" charset="0"/>
              </a:rPr>
              <a:t> ~$30 Million</a:t>
            </a:r>
          </a:p>
          <a:p>
            <a:pPr lvl="1" eaLnBrk="1" hangingPunct="1">
              <a:buClr>
                <a:schemeClr val="hlink"/>
              </a:buClr>
              <a:buSzPct val="70000"/>
              <a:buFont typeface="Arial (W1)" pitchFamily="34" charset="0"/>
              <a:buChar char="●"/>
            </a:pPr>
            <a:r>
              <a:rPr lang="en-US" sz="3200">
                <a:latin typeface="Arial (W1)" pitchFamily="34" charset="0"/>
              </a:rPr>
              <a:t> For a DDI</a:t>
            </a:r>
          </a:p>
          <a:p>
            <a:pPr lvl="2" eaLnBrk="1" hangingPunct="1">
              <a:buClr>
                <a:schemeClr val="hlink"/>
              </a:buClr>
              <a:buSzPct val="120000"/>
              <a:buFont typeface="Arial (W1)" pitchFamily="34" charset="0"/>
              <a:buChar char="-"/>
            </a:pPr>
            <a:r>
              <a:rPr lang="en-US" sz="3200">
                <a:latin typeface="Arial (W1)" pitchFamily="34" charset="0"/>
              </a:rPr>
              <a:t> ~$3.5 Million</a:t>
            </a:r>
          </a:p>
        </p:txBody>
      </p:sp>
      <p:sp>
        <p:nvSpPr>
          <p:cNvPr id="389123" name="Rectangle 3"/>
          <p:cNvSpPr>
            <a:spLocks noChangeArrowheads="1"/>
          </p:cNvSpPr>
          <p:nvPr/>
        </p:nvSpPr>
        <p:spPr bwMode="auto">
          <a:xfrm>
            <a:off x="0" y="0"/>
            <a:ext cx="91440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eaLnBrk="1" hangingPunct="1"/>
            <a:r>
              <a:rPr lang="en-US" sz="3600" b="1">
                <a:solidFill>
                  <a:srgbClr val="FFD525"/>
                </a:solidFill>
                <a:effectLst>
                  <a:outerShdw blurRad="38100" dist="38100" dir="2700000" algn="tl">
                    <a:srgbClr val="000000"/>
                  </a:outerShdw>
                </a:effectLst>
                <a:latin typeface="Arial (W1)" pitchFamily="34" charset="0"/>
              </a:rPr>
              <a:t>Cost Estimates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Text Box 3"/>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D525"/>
                </a:solidFill>
                <a:effectLst>
                  <a:outerShdw blurRad="38100" dist="38100" dir="2700000" algn="tl">
                    <a:srgbClr val="000000"/>
                  </a:outerShdw>
                </a:effectLst>
                <a:latin typeface="Arial (W1)" pitchFamily="34" charset="0"/>
              </a:rPr>
              <a:t>Summary</a:t>
            </a:r>
          </a:p>
        </p:txBody>
      </p:sp>
      <p:sp>
        <p:nvSpPr>
          <p:cNvPr id="184335" name="Rectangle 15"/>
          <p:cNvSpPr>
            <a:spLocks noChangeArrowheads="1"/>
          </p:cNvSpPr>
          <p:nvPr/>
        </p:nvSpPr>
        <p:spPr bwMode="auto">
          <a:xfrm>
            <a:off x="0" y="1371600"/>
            <a:ext cx="86868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just" eaLnBrk="1" hangingPunct="1">
              <a:spcBef>
                <a:spcPct val="20000"/>
              </a:spcBef>
              <a:buClr>
                <a:schemeClr val="hlink"/>
              </a:buClr>
              <a:buSzPct val="70000"/>
              <a:buFont typeface="Monotype Sorts" pitchFamily="2" charset="2"/>
              <a:buChar char="l"/>
            </a:pPr>
            <a:r>
              <a:rPr lang="en-US" sz="2400">
                <a:latin typeface="Arial (W1)" pitchFamily="34" charset="0"/>
              </a:rPr>
              <a:t>The DDI has shown great potential for improving conditions for many interchanges</a:t>
            </a:r>
          </a:p>
          <a:p>
            <a:pPr marL="1092200" lvl="1" indent="-285750" algn="just" eaLnBrk="1" hangingPunct="1">
              <a:spcBef>
                <a:spcPct val="20000"/>
              </a:spcBef>
              <a:buClr>
                <a:schemeClr val="hlink"/>
              </a:buClr>
              <a:buSzPct val="70000"/>
              <a:buFont typeface="Monotype Sorts" pitchFamily="2" charset="2"/>
              <a:buChar char="l"/>
            </a:pPr>
            <a:r>
              <a:rPr lang="en-US" sz="2400">
                <a:latin typeface="Arial (W1)" pitchFamily="34" charset="0"/>
              </a:rPr>
              <a:t>The DDI can reduce overall construction time and save money </a:t>
            </a:r>
          </a:p>
          <a:p>
            <a:pPr marL="1092200" lvl="1" indent="-285750" algn="just" eaLnBrk="1" hangingPunct="1">
              <a:spcBef>
                <a:spcPct val="20000"/>
              </a:spcBef>
              <a:buClr>
                <a:schemeClr val="hlink"/>
              </a:buClr>
              <a:buSzPct val="70000"/>
              <a:buFont typeface="Monotype Sorts" pitchFamily="2" charset="2"/>
              <a:buChar char="l"/>
            </a:pPr>
            <a:r>
              <a:rPr lang="en-US" sz="2400">
                <a:latin typeface="Arial (W1)" pitchFamily="34" charset="0"/>
              </a:rPr>
              <a:t>Operation of adjacent signals intersection may affect DDI effectiveness</a:t>
            </a:r>
          </a:p>
          <a:p>
            <a:pPr marL="1092200" lvl="1" indent="-285750" algn="just" eaLnBrk="1" hangingPunct="1">
              <a:spcBef>
                <a:spcPct val="20000"/>
              </a:spcBef>
              <a:buClr>
                <a:schemeClr val="hlink"/>
              </a:buClr>
              <a:buSzPct val="70000"/>
              <a:buFont typeface="Monotype Sorts" pitchFamily="2" charset="2"/>
              <a:buChar char="l"/>
            </a:pPr>
            <a:r>
              <a:rPr lang="en-US" sz="2400">
                <a:latin typeface="Arial (W1)" pitchFamily="34" charset="0"/>
              </a:rPr>
              <a:t>The DDI as an “unconventional design” may become as commonplace for interchanges as the roundabout for intersections, especially in place of SPUI designs</a:t>
            </a:r>
          </a:p>
          <a:p>
            <a:pPr marL="1092200" lvl="1" indent="-285750" algn="just" eaLnBrk="1" hangingPunct="1">
              <a:spcBef>
                <a:spcPct val="20000"/>
              </a:spcBef>
              <a:buClr>
                <a:schemeClr val="hlink"/>
              </a:buClr>
              <a:buSzPct val="70000"/>
              <a:buFont typeface="Monotype Sorts" pitchFamily="2" charset="2"/>
              <a:buChar char="l"/>
            </a:pPr>
            <a:r>
              <a:rPr lang="en-US" sz="2400">
                <a:latin typeface="Arial (W1)" pitchFamily="34" charset="0"/>
              </a:rPr>
              <a:t>The DDI is not a silver bullet solution but it has many applications worth exploring for certain interchange</a:t>
            </a:r>
          </a:p>
          <a:p>
            <a:pPr marL="1092200" lvl="1" indent="-285750" algn="l" eaLnBrk="1" hangingPunct="1">
              <a:spcBef>
                <a:spcPct val="20000"/>
              </a:spcBef>
              <a:buClr>
                <a:schemeClr val="hlink"/>
              </a:buClr>
              <a:buSzPct val="70000"/>
              <a:buFont typeface="Monotype Sorts" pitchFamily="2" charset="2"/>
              <a:buChar char="l"/>
            </a:pPr>
            <a:endParaRPr lang="en-US" sz="2400">
              <a:latin typeface="Arial (W1)"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6" name="Text Box 8"/>
          <p:cNvSpPr txBox="1">
            <a:spLocks noChangeArrowheads="1"/>
          </p:cNvSpPr>
          <p:nvPr/>
        </p:nvSpPr>
        <p:spPr bwMode="auto">
          <a:xfrm>
            <a:off x="0" y="381000"/>
            <a:ext cx="9144000" cy="399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10000"/>
              </a:spcBef>
            </a:pPr>
            <a:r>
              <a:rPr lang="en-US" sz="3200" b="1">
                <a:solidFill>
                  <a:srgbClr val="FFDA3B"/>
                </a:solidFill>
                <a:latin typeface="Arial" charset="0"/>
              </a:rPr>
              <a:t>  </a:t>
            </a:r>
            <a:r>
              <a:rPr lang="en-US" sz="3600" b="1">
                <a:solidFill>
                  <a:srgbClr val="FFDA3B"/>
                </a:solidFill>
                <a:latin typeface="Arial" charset="0"/>
              </a:rPr>
              <a:t>For More Information Contact:</a:t>
            </a:r>
          </a:p>
          <a:p>
            <a:pPr algn="ctr">
              <a:spcBef>
                <a:spcPct val="10000"/>
              </a:spcBef>
            </a:pPr>
            <a:endParaRPr lang="en-US" sz="3600" b="1">
              <a:solidFill>
                <a:srgbClr val="FFDA3B"/>
              </a:solidFill>
              <a:latin typeface="Arial" charset="0"/>
            </a:endParaRPr>
          </a:p>
          <a:p>
            <a:pPr algn="ctr">
              <a:spcBef>
                <a:spcPct val="10000"/>
              </a:spcBef>
            </a:pPr>
            <a:endParaRPr lang="en-US" sz="2000" b="1">
              <a:latin typeface="Arial" charset="0"/>
            </a:endParaRPr>
          </a:p>
          <a:p>
            <a:pPr algn="ctr">
              <a:spcBef>
                <a:spcPct val="10000"/>
              </a:spcBef>
            </a:pPr>
            <a:endParaRPr lang="en-US" sz="2000" b="1">
              <a:latin typeface="Arial" charset="0"/>
            </a:endParaRPr>
          </a:p>
          <a:p>
            <a:pPr algn="ctr">
              <a:spcBef>
                <a:spcPct val="10000"/>
              </a:spcBef>
            </a:pPr>
            <a:r>
              <a:rPr lang="en-US" sz="2400" b="1">
                <a:latin typeface="Arial" charset="0"/>
              </a:rPr>
              <a:t>Congestion Management Section</a:t>
            </a:r>
          </a:p>
          <a:p>
            <a:pPr algn="ctr">
              <a:spcBef>
                <a:spcPct val="10000"/>
              </a:spcBef>
            </a:pPr>
            <a:r>
              <a:rPr lang="en-US" sz="2000">
                <a:latin typeface="Arial" charset="0"/>
              </a:rPr>
              <a:t>Transportation Mobility and Safety Division</a:t>
            </a:r>
          </a:p>
          <a:p>
            <a:pPr algn="ctr">
              <a:spcBef>
                <a:spcPct val="10000"/>
              </a:spcBef>
            </a:pPr>
            <a:r>
              <a:rPr lang="en-US" sz="2000">
                <a:latin typeface="Arial" charset="0"/>
              </a:rPr>
              <a:t>North Carolina Department of Transportation</a:t>
            </a:r>
          </a:p>
          <a:p>
            <a:pPr algn="ctr">
              <a:spcBef>
                <a:spcPct val="10000"/>
              </a:spcBef>
            </a:pPr>
            <a:r>
              <a:rPr lang="en-US" sz="2000">
                <a:latin typeface="Arial" charset="0"/>
              </a:rPr>
              <a:t>1561 Mail Service Center</a:t>
            </a:r>
          </a:p>
          <a:p>
            <a:pPr algn="ctr">
              <a:spcBef>
                <a:spcPct val="10000"/>
              </a:spcBef>
            </a:pPr>
            <a:r>
              <a:rPr lang="en-US" sz="2000">
                <a:latin typeface="Arial" charset="0"/>
              </a:rPr>
              <a:t>Raleigh, NC 27699-1561</a:t>
            </a:r>
          </a:p>
          <a:p>
            <a:pPr algn="ctr">
              <a:spcBef>
                <a:spcPct val="10000"/>
              </a:spcBef>
            </a:pPr>
            <a:r>
              <a:rPr lang="en-US" sz="2000">
                <a:latin typeface="Arial" charset="0"/>
              </a:rPr>
              <a:t>Phone: (919) 773-2800</a:t>
            </a:r>
            <a:endParaRPr lang="en-US" sz="2000">
              <a:latin typeface="Arial (W1)" pitchFamily="34" charset="0"/>
            </a:endParaRPr>
          </a:p>
        </p:txBody>
      </p:sp>
      <p:pic>
        <p:nvPicPr>
          <p:cNvPr id="196617" name="Picture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304800"/>
            <a:ext cx="914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ChangeArrowheads="1"/>
          </p:cNvSpPr>
          <p:nvPr/>
        </p:nvSpPr>
        <p:spPr bwMode="auto">
          <a:xfrm>
            <a:off x="609600" y="685800"/>
            <a:ext cx="8534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gn="l" eaLnBrk="1" hangingPunct="1">
              <a:spcBef>
                <a:spcPct val="20000"/>
              </a:spcBef>
              <a:buClr>
                <a:schemeClr val="hlink"/>
              </a:buClr>
              <a:buSzPct val="70000"/>
              <a:buFont typeface="Wingdings" pitchFamily="2" charset="2"/>
              <a:buNone/>
            </a:pPr>
            <a:r>
              <a:rPr lang="en-US" sz="2800">
                <a:solidFill>
                  <a:schemeClr val="tx2"/>
                </a:solidFill>
                <a:effectLst>
                  <a:outerShdw blurRad="38100" dist="38100" dir="2700000" algn="tl">
                    <a:srgbClr val="000000"/>
                  </a:outerShdw>
                </a:effectLst>
                <a:latin typeface="Arial (W1)" pitchFamily="34" charset="0"/>
              </a:rPr>
              <a:t>Where are Diverging Diamond Interchanges? </a:t>
            </a:r>
          </a:p>
        </p:txBody>
      </p:sp>
      <p:sp>
        <p:nvSpPr>
          <p:cNvPr id="288772" name="Rectangle 4"/>
          <p:cNvSpPr>
            <a:spLocks noChangeArrowheads="1"/>
          </p:cNvSpPr>
          <p:nvPr/>
        </p:nvSpPr>
        <p:spPr bwMode="auto">
          <a:xfrm>
            <a:off x="0" y="12954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France</a:t>
            </a:r>
          </a:p>
        </p:txBody>
      </p:sp>
      <p:sp>
        <p:nvSpPr>
          <p:cNvPr id="288773" name="Rectangle 5"/>
          <p:cNvSpPr>
            <a:spLocks noGrp="1" noChangeArrowheads="1"/>
          </p:cNvSpPr>
          <p:nvPr>
            <p:ph type="body" sz="half" idx="2"/>
          </p:nvPr>
        </p:nvSpPr>
        <p:spPr>
          <a:xfrm>
            <a:off x="609600" y="0"/>
            <a:ext cx="7239000" cy="609600"/>
          </a:xfrm>
          <a:noFill/>
          <a:ln/>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History</a:t>
            </a:r>
          </a:p>
        </p:txBody>
      </p:sp>
      <p:pic>
        <p:nvPicPr>
          <p:cNvPr id="288776"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5800" y="1828800"/>
            <a:ext cx="77724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8774" name="Rectangle 6"/>
          <p:cNvSpPr>
            <a:spLocks noChangeArrowheads="1"/>
          </p:cNvSpPr>
          <p:nvPr/>
        </p:nvSpPr>
        <p:spPr bwMode="auto">
          <a:xfrm>
            <a:off x="609600" y="6477000"/>
            <a:ext cx="7772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b="1">
                <a:latin typeface="Arial" charset="0"/>
              </a:rPr>
              <a:t>Autoroute de Normandie (Highway A13) avec Boulevard de Jardy,  Versailles, France</a:t>
            </a:r>
            <a:endParaRPr lang="en-US">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5" name="Rectangle 5"/>
          <p:cNvSpPr>
            <a:spLocks noChangeArrowheads="1"/>
          </p:cNvSpPr>
          <p:nvPr/>
        </p:nvSpPr>
        <p:spPr bwMode="auto">
          <a:xfrm>
            <a:off x="609600" y="685800"/>
            <a:ext cx="8534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342900" indent="-342900" algn="l" eaLnBrk="1" hangingPunct="1">
              <a:spcBef>
                <a:spcPct val="20000"/>
              </a:spcBef>
              <a:buClr>
                <a:schemeClr val="hlink"/>
              </a:buClr>
              <a:buSzPct val="70000"/>
              <a:buFont typeface="Wingdings" pitchFamily="2" charset="2"/>
              <a:buNone/>
            </a:pPr>
            <a:r>
              <a:rPr lang="en-US" sz="2800">
                <a:solidFill>
                  <a:schemeClr val="tx2"/>
                </a:solidFill>
                <a:effectLst>
                  <a:outerShdw blurRad="38100" dist="38100" dir="2700000" algn="tl">
                    <a:srgbClr val="000000"/>
                  </a:outerShdw>
                </a:effectLst>
                <a:latin typeface="Arial (W1)" pitchFamily="34" charset="0"/>
              </a:rPr>
              <a:t>Where are Diverging Diamond Interchanges?</a:t>
            </a:r>
          </a:p>
        </p:txBody>
      </p:sp>
      <p:sp>
        <p:nvSpPr>
          <p:cNvPr id="168966" name="Rectangle 6"/>
          <p:cNvSpPr>
            <a:spLocks noChangeArrowheads="1"/>
          </p:cNvSpPr>
          <p:nvPr/>
        </p:nvSpPr>
        <p:spPr bwMode="auto">
          <a:xfrm>
            <a:off x="0" y="12954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tx2"/>
              </a:buClr>
              <a:buSzPct val="70000"/>
              <a:buFont typeface="Monotype Sorts" pitchFamily="2" charset="2"/>
              <a:buChar char="l"/>
            </a:pPr>
            <a:r>
              <a:rPr lang="en-US" sz="2800">
                <a:solidFill>
                  <a:srgbClr val="B2B2B2"/>
                </a:solidFill>
                <a:latin typeface="Arial (W1)" pitchFamily="34" charset="0"/>
              </a:rPr>
              <a:t>France</a:t>
            </a:r>
          </a:p>
        </p:txBody>
      </p:sp>
      <p:sp>
        <p:nvSpPr>
          <p:cNvPr id="168967" name="Rectangle 7"/>
          <p:cNvSpPr>
            <a:spLocks noChangeArrowheads="1"/>
          </p:cNvSpPr>
          <p:nvPr/>
        </p:nvSpPr>
        <p:spPr bwMode="auto">
          <a:xfrm>
            <a:off x="0" y="1905000"/>
            <a:ext cx="9144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USA</a:t>
            </a:r>
          </a:p>
        </p:txBody>
      </p:sp>
      <p:sp>
        <p:nvSpPr>
          <p:cNvPr id="168976" name="Rectangle 16"/>
          <p:cNvSpPr>
            <a:spLocks noGrp="1" noChangeArrowheads="1"/>
          </p:cNvSpPr>
          <p:nvPr>
            <p:ph type="body" sz="half" idx="2"/>
          </p:nvPr>
        </p:nvSpPr>
        <p:spPr>
          <a:xfrm>
            <a:off x="609600" y="0"/>
            <a:ext cx="7239000" cy="609600"/>
          </a:xfrm>
          <a:noFill/>
          <a:ln/>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History</a:t>
            </a:r>
          </a:p>
        </p:txBody>
      </p:sp>
      <p:sp>
        <p:nvSpPr>
          <p:cNvPr id="168993" name="Rectangle 33"/>
          <p:cNvSpPr>
            <a:spLocks noChangeArrowheads="1"/>
          </p:cNvSpPr>
          <p:nvPr/>
        </p:nvSpPr>
        <p:spPr bwMode="auto">
          <a:xfrm>
            <a:off x="152400" y="6429375"/>
            <a:ext cx="464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1600">
                <a:latin typeface="Arial" charset="0"/>
                <a:cs typeface="Times New Roman" pitchFamily="18" charset="0"/>
              </a:rPr>
              <a:t>US 60 in Springfield, Missouri </a:t>
            </a:r>
          </a:p>
        </p:txBody>
      </p:sp>
      <p:pic>
        <p:nvPicPr>
          <p:cNvPr id="168995" name="Picture 35" descr="3707609472_0f7c7cd6b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2667000"/>
            <a:ext cx="5029200" cy="3811588"/>
          </a:xfrm>
          <a:prstGeom prst="rect">
            <a:avLst/>
          </a:prstGeom>
          <a:noFill/>
          <a:extLst>
            <a:ext uri="{909E8E84-426E-40DD-AFC4-6F175D3DCCD1}">
              <a14:hiddenFill xmlns:a14="http://schemas.microsoft.com/office/drawing/2010/main">
                <a:solidFill>
                  <a:srgbClr val="FFFFFF"/>
                </a:solidFill>
              </a14:hiddenFill>
            </a:ext>
          </a:extLst>
        </p:spPr>
      </p:pic>
      <p:pic>
        <p:nvPicPr>
          <p:cNvPr id="168996" name="Picture 36" descr="Utah-DDI-SimulatedImag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86200" y="1524000"/>
            <a:ext cx="5029200" cy="2832100"/>
          </a:xfrm>
          <a:prstGeom prst="rect">
            <a:avLst/>
          </a:prstGeom>
          <a:noFill/>
          <a:extLst>
            <a:ext uri="{909E8E84-426E-40DD-AFC4-6F175D3DCCD1}">
              <a14:hiddenFill xmlns:a14="http://schemas.microsoft.com/office/drawing/2010/main">
                <a:solidFill>
                  <a:srgbClr val="FFFFFF"/>
                </a:solidFill>
              </a14:hiddenFill>
            </a:ext>
          </a:extLst>
        </p:spPr>
      </p:pic>
      <p:sp>
        <p:nvSpPr>
          <p:cNvPr id="168997" name="Rectangle 37"/>
          <p:cNvSpPr>
            <a:spLocks noChangeArrowheads="1"/>
          </p:cNvSpPr>
          <p:nvPr/>
        </p:nvSpPr>
        <p:spPr bwMode="auto">
          <a:xfrm>
            <a:off x="4343400" y="4343400"/>
            <a:ext cx="4648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sz="1600">
                <a:latin typeface="Arial" charset="0"/>
                <a:cs typeface="Times New Roman" pitchFamily="18" charset="0"/>
              </a:rPr>
              <a:t>I-15 in American Fork, Utah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body" sz="half" idx="2"/>
          </p:nvPr>
        </p:nvSpPr>
        <p:spPr>
          <a:xfrm>
            <a:off x="609600" y="0"/>
            <a:ext cx="7239000" cy="1143000"/>
          </a:xfrm>
          <a:noFill/>
          <a:ln/>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What are the Benefits?</a:t>
            </a:r>
          </a:p>
        </p:txBody>
      </p:sp>
      <p:grpSp>
        <p:nvGrpSpPr>
          <p:cNvPr id="202789" name="Group 37"/>
          <p:cNvGrpSpPr>
            <a:grpSpLocks/>
          </p:cNvGrpSpPr>
          <p:nvPr/>
        </p:nvGrpSpPr>
        <p:grpSpPr bwMode="auto">
          <a:xfrm>
            <a:off x="-152400" y="1147763"/>
            <a:ext cx="9144000" cy="4872037"/>
            <a:chOff x="0" y="576"/>
            <a:chExt cx="5760" cy="3069"/>
          </a:xfrm>
        </p:grpSpPr>
        <p:sp>
          <p:nvSpPr>
            <p:cNvPr id="202776" name="Text Box 4"/>
            <p:cNvSpPr txBox="1">
              <a:spLocks noChangeArrowheads="1"/>
            </p:cNvSpPr>
            <p:nvPr/>
          </p:nvSpPr>
          <p:spPr bwMode="auto">
            <a:xfrm>
              <a:off x="440" y="864"/>
              <a:ext cx="5272" cy="2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tabLst>
                  <a:tab pos="569913" algn="l"/>
                </a:tabLst>
                <a:defRPr sz="2400">
                  <a:solidFill>
                    <a:schemeClr val="tx1"/>
                  </a:solidFill>
                  <a:latin typeface="Times New Roman" pitchFamily="18" charset="0"/>
                </a:defRPr>
              </a:lvl1pPr>
              <a:lvl2pPr marL="569913" indent="-112713" algn="l">
                <a:tabLst>
                  <a:tab pos="569913" algn="l"/>
                </a:tabLst>
                <a:defRPr sz="2400">
                  <a:solidFill>
                    <a:schemeClr val="tx1"/>
                  </a:solidFill>
                  <a:latin typeface="Times New Roman" pitchFamily="18" charset="0"/>
                </a:defRPr>
              </a:lvl2pPr>
              <a:lvl3pPr marL="1143000" indent="-228600" algn="l">
                <a:tabLst>
                  <a:tab pos="569913" algn="l"/>
                </a:tabLst>
                <a:defRPr sz="2400">
                  <a:solidFill>
                    <a:schemeClr val="tx1"/>
                  </a:solidFill>
                  <a:latin typeface="Times New Roman" pitchFamily="18" charset="0"/>
                </a:defRPr>
              </a:lvl3pPr>
              <a:lvl4pPr marL="1600200" indent="-228600" algn="l">
                <a:tabLst>
                  <a:tab pos="569913" algn="l"/>
                </a:tabLst>
                <a:defRPr sz="2400">
                  <a:solidFill>
                    <a:schemeClr val="tx1"/>
                  </a:solidFill>
                  <a:latin typeface="Times New Roman" pitchFamily="18" charset="0"/>
                </a:defRPr>
              </a:lvl4pPr>
              <a:lvl5pPr marL="2057400" indent="-228600" algn="l">
                <a:tabLst>
                  <a:tab pos="569913"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569913"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569913"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569913"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569913" algn="l"/>
                </a:tabLst>
                <a:defRPr sz="2400">
                  <a:solidFill>
                    <a:schemeClr val="tx1"/>
                  </a:solidFill>
                  <a:latin typeface="Times New Roman" pitchFamily="18" charset="0"/>
                </a:defRPr>
              </a:lvl9pPr>
            </a:lstStyle>
            <a:p>
              <a:pPr lvl="1" eaLnBrk="1" hangingPunct="1">
                <a:buFontTx/>
                <a:buChar char="•"/>
              </a:pPr>
              <a:r>
                <a:rPr lang="en-US" sz="2200">
                  <a:latin typeface="Arial" charset="0"/>
                </a:rPr>
                <a:t> Fewer conflict points (18 for DDI, 30 for conventional)</a:t>
              </a:r>
            </a:p>
            <a:p>
              <a:pPr lvl="1" eaLnBrk="1" hangingPunct="1">
                <a:buFontTx/>
                <a:buChar char="•"/>
              </a:pPr>
              <a:r>
                <a:rPr lang="en-US" sz="2200">
                  <a:latin typeface="Arial" charset="0"/>
                </a:rPr>
                <a:t> Better sight distance at turns</a:t>
              </a:r>
            </a:p>
            <a:p>
              <a:pPr lvl="1" eaLnBrk="1" hangingPunct="1">
                <a:buFontTx/>
                <a:buChar char="•"/>
              </a:pPr>
              <a:r>
                <a:rPr lang="en-US" sz="2200">
                  <a:latin typeface="Arial" charset="0"/>
                </a:rPr>
                <a:t> Wrong way entry to ramps extremely difficult</a:t>
              </a:r>
            </a:p>
            <a:p>
              <a:pPr lvl="1" eaLnBrk="1" hangingPunct="1">
                <a:buFontTx/>
                <a:buChar char="•"/>
              </a:pPr>
              <a:r>
                <a:rPr lang="en-US" sz="2200">
                  <a:latin typeface="Arial" charset="0"/>
                </a:rPr>
                <a:t> Less horizontal curvature reduces risks of off-road crashes</a:t>
              </a:r>
            </a:p>
            <a:p>
              <a:pPr lvl="1" eaLnBrk="1" hangingPunct="1">
                <a:buFontTx/>
                <a:buChar char="•"/>
              </a:pPr>
              <a:r>
                <a:rPr lang="en-US" sz="2200">
                  <a:latin typeface="Arial" charset="0"/>
                </a:rPr>
                <a:t> Virtually no driver confusion (FHWA study)</a:t>
              </a:r>
              <a:r>
                <a:rPr lang="en-US">
                  <a:latin typeface="Arial" charset="0"/>
                </a:rPr>
                <a:t> </a:t>
              </a:r>
            </a:p>
            <a:p>
              <a:pPr lvl="1" algn="r"/>
              <a:endParaRPr lang="en-US" sz="1400">
                <a:latin typeface="Garamond" pitchFamily="18" charset="0"/>
              </a:endParaRPr>
            </a:p>
            <a:p>
              <a:pPr lvl="1" algn="r"/>
              <a:endParaRPr lang="en-US">
                <a:latin typeface="Arial" charset="0"/>
              </a:endParaRPr>
            </a:p>
            <a:p>
              <a:pPr lvl="1" algn="r"/>
              <a:endParaRPr lang="en-US">
                <a:latin typeface="Arial" charset="0"/>
              </a:endParaRPr>
            </a:p>
            <a:p>
              <a:pPr lvl="1" eaLnBrk="1" hangingPunct="1">
                <a:buFontTx/>
                <a:buChar char="•"/>
              </a:pPr>
              <a:r>
                <a:rPr lang="en-US" sz="2200">
                  <a:latin typeface="Arial" charset="0"/>
                </a:rPr>
                <a:t> Simple left and right turns from all directions</a:t>
              </a:r>
            </a:p>
            <a:p>
              <a:pPr lvl="1" eaLnBrk="1" hangingPunct="1">
                <a:buFontTx/>
                <a:buChar char="•"/>
              </a:pPr>
              <a:r>
                <a:rPr lang="en-US" sz="2200">
                  <a:latin typeface="Arial" charset="0"/>
                </a:rPr>
                <a:t> Increases left turn lane capacity without adding lanes</a:t>
              </a:r>
            </a:p>
            <a:p>
              <a:pPr lvl="1" eaLnBrk="1" hangingPunct="1">
                <a:buFontTx/>
                <a:buChar char="•"/>
              </a:pPr>
              <a:r>
                <a:rPr lang="en-US" sz="2200">
                  <a:latin typeface="Arial" charset="0"/>
                </a:rPr>
                <a:t> Two phase signals with shorter cycle lengths reduces delay</a:t>
              </a:r>
            </a:p>
            <a:p>
              <a:pPr lvl="1" eaLnBrk="1" hangingPunct="1">
                <a:buFontTx/>
                <a:buChar char="•"/>
              </a:pPr>
              <a:r>
                <a:rPr lang="en-US" sz="2200">
                  <a:latin typeface="Arial" charset="0"/>
                </a:rPr>
                <a:t> Better storage between the ramp terminals</a:t>
              </a:r>
            </a:p>
            <a:p>
              <a:pPr eaLnBrk="1" hangingPunct="1"/>
              <a:endParaRPr lang="en-US" sz="2200">
                <a:latin typeface="Arial" charset="0"/>
              </a:endParaRPr>
            </a:p>
          </p:txBody>
        </p:sp>
        <p:sp>
          <p:nvSpPr>
            <p:cNvPr id="202787" name="Rectangle 35"/>
            <p:cNvSpPr>
              <a:spLocks noChangeArrowheads="1"/>
            </p:cNvSpPr>
            <p:nvPr/>
          </p:nvSpPr>
          <p:spPr bwMode="auto">
            <a:xfrm>
              <a:off x="0" y="576"/>
              <a:ext cx="5760"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Safety</a:t>
              </a:r>
            </a:p>
          </p:txBody>
        </p:sp>
        <p:sp>
          <p:nvSpPr>
            <p:cNvPr id="202788" name="Rectangle 36"/>
            <p:cNvSpPr>
              <a:spLocks noChangeArrowheads="1"/>
            </p:cNvSpPr>
            <p:nvPr/>
          </p:nvSpPr>
          <p:spPr bwMode="auto">
            <a:xfrm>
              <a:off x="0" y="2208"/>
              <a:ext cx="5760"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Operations</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body" sz="half" idx="2"/>
          </p:nvPr>
        </p:nvSpPr>
        <p:spPr>
          <a:xfrm>
            <a:off x="609600" y="0"/>
            <a:ext cx="7239000" cy="1143000"/>
          </a:xfrm>
          <a:noFill/>
          <a:ln/>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What are the Benefits?</a:t>
            </a:r>
          </a:p>
        </p:txBody>
      </p:sp>
      <p:grpSp>
        <p:nvGrpSpPr>
          <p:cNvPr id="310278" name="Group 6"/>
          <p:cNvGrpSpPr>
            <a:grpSpLocks/>
          </p:cNvGrpSpPr>
          <p:nvPr/>
        </p:nvGrpSpPr>
        <p:grpSpPr bwMode="auto">
          <a:xfrm>
            <a:off x="-152400" y="1219200"/>
            <a:ext cx="9601200" cy="3990975"/>
            <a:chOff x="-288" y="768"/>
            <a:chExt cx="6048" cy="2514"/>
          </a:xfrm>
        </p:grpSpPr>
        <p:sp>
          <p:nvSpPr>
            <p:cNvPr id="310275" name="Text Box 4"/>
            <p:cNvSpPr txBox="1">
              <a:spLocks noChangeArrowheads="1"/>
            </p:cNvSpPr>
            <p:nvPr/>
          </p:nvSpPr>
          <p:spPr bwMode="auto">
            <a:xfrm>
              <a:off x="158" y="827"/>
              <a:ext cx="5602" cy="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sz="2400">
                  <a:solidFill>
                    <a:schemeClr val="tx1"/>
                  </a:solidFill>
                  <a:latin typeface="Times New Roman" pitchFamily="18" charset="0"/>
                </a:defRPr>
              </a:lvl1pPr>
              <a:lvl2pPr algn="l">
                <a:defRPr sz="2400">
                  <a:solidFill>
                    <a:schemeClr val="tx1"/>
                  </a:solidFill>
                  <a:latin typeface="Times New Roman" pitchFamily="18" charset="0"/>
                </a:defRPr>
              </a:lvl2pPr>
              <a:lvl3pPr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buFontTx/>
                <a:buChar char="•"/>
              </a:pPr>
              <a:endParaRPr lang="en-US">
                <a:latin typeface="Arial" charset="0"/>
              </a:endParaRPr>
            </a:p>
            <a:p>
              <a:pPr lvl="1" eaLnBrk="1" hangingPunct="1">
                <a:buFontTx/>
                <a:buChar char="•"/>
              </a:pPr>
              <a:r>
                <a:rPr lang="en-US">
                  <a:latin typeface="Arial" charset="0"/>
                </a:rPr>
                <a:t> For a retrofit</a:t>
              </a:r>
            </a:p>
            <a:p>
              <a:pPr lvl="2" eaLnBrk="1" hangingPunct="1">
                <a:buFontTx/>
                <a:buChar char="•"/>
              </a:pPr>
              <a:r>
                <a:rPr lang="en-US" sz="2200">
                  <a:latin typeface="Arial" charset="0"/>
                </a:rPr>
                <a:t> Existing bridge can usually be used</a:t>
              </a:r>
            </a:p>
            <a:p>
              <a:pPr lvl="2" eaLnBrk="1" hangingPunct="1">
                <a:buFontTx/>
                <a:buChar char="•"/>
              </a:pPr>
              <a:r>
                <a:rPr lang="en-US" sz="2200">
                  <a:latin typeface="Arial" charset="0"/>
                </a:rPr>
                <a:t> Additional right-of-way rarely needed</a:t>
              </a:r>
            </a:p>
            <a:p>
              <a:pPr lvl="2" eaLnBrk="1" hangingPunct="1">
                <a:buFontTx/>
                <a:buChar char="•"/>
              </a:pPr>
              <a:r>
                <a:rPr lang="en-US" sz="2200">
                  <a:latin typeface="Arial" charset="0"/>
                </a:rPr>
                <a:t> Construction time is reduced</a:t>
              </a:r>
            </a:p>
            <a:p>
              <a:pPr lvl="2" eaLnBrk="1" hangingPunct="1">
                <a:buFontTx/>
                <a:buChar char="•"/>
              </a:pPr>
              <a:r>
                <a:rPr lang="en-US" sz="2200">
                  <a:latin typeface="Arial" charset="0"/>
                </a:rPr>
                <a:t> Requires minimal detouring during construction</a:t>
              </a:r>
            </a:p>
            <a:p>
              <a:pPr lvl="2" eaLnBrk="1" hangingPunct="1">
                <a:buFontTx/>
                <a:buChar char="•"/>
              </a:pPr>
              <a:endParaRPr lang="en-US">
                <a:latin typeface="Arial" charset="0"/>
              </a:endParaRPr>
            </a:p>
            <a:p>
              <a:pPr lvl="1" eaLnBrk="1" hangingPunct="1">
                <a:buFontTx/>
                <a:buChar char="•"/>
              </a:pPr>
              <a:r>
                <a:rPr lang="en-US">
                  <a:latin typeface="Arial" charset="0"/>
                </a:rPr>
                <a:t> For a new interchange</a:t>
              </a:r>
            </a:p>
            <a:p>
              <a:pPr lvl="2" eaLnBrk="1" hangingPunct="1">
                <a:buFontTx/>
                <a:buChar char="•"/>
              </a:pPr>
              <a:r>
                <a:rPr lang="en-US" sz="2200">
                  <a:latin typeface="Arial" charset="0"/>
                </a:rPr>
                <a:t> Usually requires less lanes than other interchange types</a:t>
              </a:r>
            </a:p>
            <a:p>
              <a:pPr lvl="2" eaLnBrk="1" hangingPunct="1">
                <a:buFontTx/>
                <a:buChar char="•"/>
              </a:pPr>
              <a:r>
                <a:rPr lang="en-US" sz="2200">
                  <a:latin typeface="Arial" charset="0"/>
                </a:rPr>
                <a:t> Less bridge structure</a:t>
              </a:r>
            </a:p>
            <a:p>
              <a:pPr lvl="2" eaLnBrk="1" hangingPunct="1">
                <a:buFontTx/>
                <a:buChar char="•"/>
              </a:pPr>
              <a:r>
                <a:rPr lang="en-US" sz="2200">
                  <a:latin typeface="Arial" charset="0"/>
                </a:rPr>
                <a:t> Less right-of way than a cloverleaf</a:t>
              </a:r>
            </a:p>
          </p:txBody>
        </p:sp>
        <p:sp>
          <p:nvSpPr>
            <p:cNvPr id="310277" name="Rectangle 5"/>
            <p:cNvSpPr>
              <a:spLocks noChangeArrowheads="1"/>
            </p:cNvSpPr>
            <p:nvPr/>
          </p:nvSpPr>
          <p:spPr bwMode="auto">
            <a:xfrm>
              <a:off x="-288" y="768"/>
              <a:ext cx="5760"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800" b="1">
                  <a:effectLst>
                    <a:outerShdw blurRad="38100" dist="38100" dir="2700000" algn="tl">
                      <a:srgbClr val="000000"/>
                    </a:outerShdw>
                  </a:effectLst>
                  <a:latin typeface="Arial (W1)" pitchFamily="34" charset="0"/>
                </a:rPr>
                <a:t>Costs</a:t>
              </a: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body" sz="half" idx="2"/>
          </p:nvPr>
        </p:nvSpPr>
        <p:spPr>
          <a:xfrm>
            <a:off x="838200" y="0"/>
            <a:ext cx="7543800" cy="4525963"/>
          </a:xfrm>
          <a:noFill/>
          <a:ln/>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How Does it Operate?</a:t>
            </a:r>
          </a:p>
        </p:txBody>
      </p:sp>
      <p:pic>
        <p:nvPicPr>
          <p:cNvPr id="292879" name="aerial video of 1st DDI.wmv">
            <a:hlinkClick r:id="" action="ppaction://media"/>
          </p:cNvPr>
          <p:cNvPicPr>
            <a:picLocks noRot="1" noChangeAspect="1" noChangeArrowheads="1"/>
          </p:cNvPicPr>
          <p:nvPr>
            <p:ph sz="half" idx="1"/>
            <a:videoFile r:link="rId1"/>
          </p:nvPr>
        </p:nvPicPr>
        <p:blipFill>
          <a:blip r:embed="rId4">
            <a:extLst>
              <a:ext uri="{28A0092B-C50C-407E-A947-70E740481C1C}">
                <a14:useLocalDpi xmlns:a14="http://schemas.microsoft.com/office/drawing/2010/main" val="0"/>
              </a:ext>
            </a:extLst>
          </a:blip>
          <a:srcRect/>
          <a:stretch>
            <a:fillRect/>
          </a:stretch>
        </p:blipFill>
        <p:spPr>
          <a:xfrm>
            <a:off x="838200" y="914400"/>
            <a:ext cx="7696200" cy="52498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2882" name="Rectangle 18"/>
          <p:cNvSpPr>
            <a:spLocks noChangeArrowheads="1"/>
          </p:cNvSpPr>
          <p:nvPr/>
        </p:nvSpPr>
        <p:spPr bwMode="auto">
          <a:xfrm>
            <a:off x="3886200" y="6248400"/>
            <a:ext cx="464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sz="1000">
                <a:latin typeface="Arial" charset="0"/>
                <a:cs typeface="Times New Roman" pitchFamily="18" charset="0"/>
              </a:rPr>
              <a:t>Video courtesy of Missouri DOT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21187" fill="hold"/>
                                        <p:tgtEl>
                                          <p:spTgt spid="29287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2879"/>
                </p:tgtEl>
              </p:cMediaNode>
            </p:video>
            <p:seq concurrent="1" nextAc="seek">
              <p:cTn id="8" restart="whenNotActive" fill="hold" evtFilter="cancelBubble" nodeType="interactiveSeq">
                <p:stCondLst>
                  <p:cond evt="onClick" delay="0">
                    <p:tgtEl>
                      <p:spTgt spid="29287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92879"/>
                                        </p:tgtEl>
                                      </p:cBhvr>
                                    </p:cmd>
                                  </p:childTnLst>
                                </p:cTn>
                              </p:par>
                            </p:childTnLst>
                          </p:cTn>
                        </p:par>
                      </p:childTnLst>
                    </p:cTn>
                  </p:par>
                </p:childTnLst>
              </p:cTn>
              <p:nextCondLst>
                <p:cond evt="onClick" delay="0">
                  <p:tgtEl>
                    <p:spTgt spid="29287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3" name="Text Box 1031"/>
          <p:cNvSpPr txBox="1">
            <a:spLocks noChangeArrowheads="1"/>
          </p:cNvSpPr>
          <p:nvPr/>
        </p:nvSpPr>
        <p:spPr bwMode="auto">
          <a:xfrm>
            <a:off x="457200" y="1143000"/>
            <a:ext cx="8382000" cy="885825"/>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sz="2600">
                <a:latin typeface="Arial" charset="0"/>
              </a:rPr>
              <a:t>The DDI is considered an “unconventional design”. Without </a:t>
            </a:r>
            <a:r>
              <a:rPr lang="en-US" sz="2600" b="1" u="sng">
                <a:latin typeface="Arial" charset="0"/>
              </a:rPr>
              <a:t>accurate</a:t>
            </a:r>
            <a:r>
              <a:rPr lang="en-US" sz="2600">
                <a:latin typeface="Arial" charset="0"/>
              </a:rPr>
              <a:t> information many assume a DDI will: </a:t>
            </a:r>
          </a:p>
        </p:txBody>
      </p:sp>
      <p:sp>
        <p:nvSpPr>
          <p:cNvPr id="188424" name="Text Box 1032"/>
          <p:cNvSpPr txBox="1">
            <a:spLocks noChangeArrowheads="1"/>
          </p:cNvSpPr>
          <p:nvPr/>
        </p:nvSpPr>
        <p:spPr bwMode="auto">
          <a:xfrm>
            <a:off x="0" y="0"/>
            <a:ext cx="9144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3600" b="1">
                <a:solidFill>
                  <a:srgbClr val="FFD525"/>
                </a:solidFill>
                <a:effectLst>
                  <a:outerShdw blurRad="38100" dist="38100" dir="2700000" algn="tl">
                    <a:srgbClr val="000000"/>
                  </a:outerShdw>
                </a:effectLst>
                <a:latin typeface="Arial (W1)" pitchFamily="34" charset="0"/>
              </a:rPr>
              <a:t>Common Concerns</a:t>
            </a:r>
          </a:p>
        </p:txBody>
      </p:sp>
      <p:grpSp>
        <p:nvGrpSpPr>
          <p:cNvPr id="188425" name="Group 1033"/>
          <p:cNvGrpSpPr>
            <a:grpSpLocks/>
          </p:cNvGrpSpPr>
          <p:nvPr/>
        </p:nvGrpSpPr>
        <p:grpSpPr bwMode="auto">
          <a:xfrm>
            <a:off x="533400" y="2438400"/>
            <a:ext cx="3733800" cy="3810000"/>
            <a:chOff x="192" y="576"/>
            <a:chExt cx="2352" cy="2400"/>
          </a:xfrm>
        </p:grpSpPr>
        <p:sp>
          <p:nvSpPr>
            <p:cNvPr id="188426" name="Rectangle 1034"/>
            <p:cNvSpPr>
              <a:spLocks noChangeArrowheads="1"/>
            </p:cNvSpPr>
            <p:nvPr/>
          </p:nvSpPr>
          <p:spPr bwMode="auto">
            <a:xfrm>
              <a:off x="192" y="576"/>
              <a:ext cx="2352" cy="2400"/>
            </a:xfrm>
            <a:prstGeom prst="rect">
              <a:avLst/>
            </a:prstGeom>
            <a:solidFill>
              <a:schemeClr val="bg2"/>
            </a:solidFill>
            <a:ln w="76200" algn="ctr">
              <a:solidFill>
                <a:srgbClr val="FFD525"/>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88427" name="Picture 1035" descr="farm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8" y="672"/>
              <a:ext cx="2147" cy="2208"/>
            </a:xfrm>
            <a:prstGeom prst="rect">
              <a:avLst/>
            </a:prstGeom>
            <a:noFill/>
            <a:extLst>
              <a:ext uri="{909E8E84-426E-40DD-AFC4-6F175D3DCCD1}">
                <a14:hiddenFill xmlns:a14="http://schemas.microsoft.com/office/drawing/2010/main">
                  <a:solidFill>
                    <a:srgbClr val="FFFFFF"/>
                  </a:solidFill>
                </a14:hiddenFill>
              </a:ext>
            </a:extLst>
          </p:spPr>
        </p:pic>
      </p:grpSp>
      <p:sp>
        <p:nvSpPr>
          <p:cNvPr id="188429" name="Rectangle 1037"/>
          <p:cNvSpPr>
            <a:spLocks noChangeArrowheads="1"/>
          </p:cNvSpPr>
          <p:nvPr/>
        </p:nvSpPr>
        <p:spPr bwMode="auto">
          <a:xfrm>
            <a:off x="3657600" y="2438400"/>
            <a:ext cx="5334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Cause driver confusion</a:t>
            </a:r>
          </a:p>
          <a:p>
            <a:pPr marL="1092200" lvl="1" indent="-285750" algn="l" eaLnBrk="1" hangingPunct="1">
              <a:spcBef>
                <a:spcPct val="20000"/>
              </a:spcBef>
              <a:buClr>
                <a:schemeClr val="hlink"/>
              </a:buClr>
              <a:buSzPct val="70000"/>
              <a:buFont typeface="Monotype Sorts" pitchFamily="2" charset="2"/>
              <a:buChar char="l"/>
            </a:pPr>
            <a:endParaRPr lang="en-US" sz="800">
              <a:latin typeface="Arial (W1)" pitchFamily="34" charset="0"/>
            </a:endParaRP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Encourage wrong way moves</a:t>
            </a:r>
          </a:p>
          <a:p>
            <a:pPr marL="1092200" lvl="1" indent="-285750" algn="l" eaLnBrk="1" hangingPunct="1">
              <a:spcBef>
                <a:spcPct val="20000"/>
              </a:spcBef>
              <a:buClr>
                <a:schemeClr val="hlink"/>
              </a:buClr>
              <a:buSzPct val="70000"/>
              <a:buFont typeface="Monotype Sorts" pitchFamily="2" charset="2"/>
              <a:buChar char="l"/>
            </a:pPr>
            <a:endParaRPr lang="en-US" sz="800">
              <a:latin typeface="Arial (W1)" pitchFamily="34" charset="0"/>
            </a:endParaRP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Slows down traffic</a:t>
            </a:r>
          </a:p>
          <a:p>
            <a:pPr marL="1092200" lvl="1" indent="-285750" algn="l" eaLnBrk="1" hangingPunct="1">
              <a:spcBef>
                <a:spcPct val="20000"/>
              </a:spcBef>
              <a:buClr>
                <a:schemeClr val="hlink"/>
              </a:buClr>
              <a:buSzPct val="70000"/>
              <a:buFont typeface="Monotype Sorts" pitchFamily="2" charset="2"/>
              <a:buChar char="l"/>
            </a:pPr>
            <a:endParaRPr lang="en-US" sz="800">
              <a:latin typeface="Arial (W1)" pitchFamily="34" charset="0"/>
            </a:endParaRP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Cannot accommodate bikes, trucks, pedestrians or emergency vehicles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body" sz="half" idx="2"/>
          </p:nvPr>
        </p:nvSpPr>
        <p:spPr>
          <a:xfrm>
            <a:off x="0" y="0"/>
            <a:ext cx="9144000" cy="609600"/>
          </a:xfrm>
          <a:noFill/>
          <a:ln/>
        </p:spPr>
        <p:txBody>
          <a:bodyPr lIns="92075" tIns="46038" rIns="92075" bIns="46038"/>
          <a:lstStyle/>
          <a:p>
            <a:pPr marL="0" indent="0" algn="ctr">
              <a:buFont typeface="Wingdings" pitchFamily="2" charset="2"/>
              <a:buNone/>
            </a:pPr>
            <a:r>
              <a:rPr lang="en-US" sz="3600" b="1">
                <a:solidFill>
                  <a:srgbClr val="FFD525"/>
                </a:solidFill>
                <a:latin typeface="Arial (W1)" pitchFamily="34" charset="0"/>
              </a:rPr>
              <a:t>Driver Expectations</a:t>
            </a:r>
          </a:p>
        </p:txBody>
      </p:sp>
      <p:grpSp>
        <p:nvGrpSpPr>
          <p:cNvPr id="372739" name="Group 3"/>
          <p:cNvGrpSpPr>
            <a:grpSpLocks/>
          </p:cNvGrpSpPr>
          <p:nvPr/>
        </p:nvGrpSpPr>
        <p:grpSpPr bwMode="auto">
          <a:xfrm>
            <a:off x="76200" y="3276600"/>
            <a:ext cx="9067800" cy="3521075"/>
            <a:chOff x="48" y="480"/>
            <a:chExt cx="5712" cy="2218"/>
          </a:xfrm>
        </p:grpSpPr>
        <p:sp>
          <p:nvSpPr>
            <p:cNvPr id="372740" name="Rectangle 4"/>
            <p:cNvSpPr>
              <a:spLocks noChangeArrowheads="1"/>
            </p:cNvSpPr>
            <p:nvPr/>
          </p:nvSpPr>
          <p:spPr bwMode="auto">
            <a:xfrm>
              <a:off x="3408" y="2544"/>
              <a:ext cx="2352"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sz="1000">
                  <a:latin typeface="Arial" charset="0"/>
                  <a:cs typeface="Times New Roman" pitchFamily="18" charset="0"/>
                </a:rPr>
                <a:t>Photos courtesy of FHWA Publication No. FHWA-HRT-07-048 </a:t>
              </a:r>
            </a:p>
          </p:txBody>
        </p:sp>
        <p:pic>
          <p:nvPicPr>
            <p:cNvPr id="372741" name="Picture 5" descr="This computer-generated photo from the Highway Driving Simulator shows the driver's view of the approach to the crossover on the west side of the interchange. Prominent features of the design that can be seen in this image are the green arrows in the near-side signal heads, the wrong-way arrows, and the glare screens."/>
            <p:cNvPicPr>
              <a:picLocks noChangeAspect="1" noChangeArrowheads="1"/>
            </p:cNvPicPr>
            <p:nvPr/>
          </p:nvPicPr>
          <p:blipFill>
            <a:blip r:embed="rId3" cstate="email">
              <a:extLst>
                <a:ext uri="{28A0092B-C50C-407E-A947-70E740481C1C}">
                  <a14:useLocalDpi xmlns:a14="http://schemas.microsoft.com/office/drawing/2010/main"/>
                </a:ext>
              </a:extLst>
            </a:blip>
            <a:srcRect l="3209" t="6902" r="2148" b="1219"/>
            <a:stretch>
              <a:fillRect/>
            </a:stretch>
          </p:blipFill>
          <p:spPr bwMode="auto">
            <a:xfrm>
              <a:off x="48" y="480"/>
              <a:ext cx="2832" cy="2050"/>
            </a:xfrm>
            <a:prstGeom prst="rect">
              <a:avLst/>
            </a:prstGeom>
            <a:noFill/>
            <a:extLst>
              <a:ext uri="{909E8E84-426E-40DD-AFC4-6F175D3DCCD1}">
                <a14:hiddenFill xmlns:a14="http://schemas.microsoft.com/office/drawing/2010/main">
                  <a:solidFill>
                    <a:srgbClr val="FFFFFF"/>
                  </a:solidFill>
                </a14:hiddenFill>
              </a:ext>
            </a:extLst>
          </p:spPr>
        </p:pic>
        <p:pic>
          <p:nvPicPr>
            <p:cNvPr id="372742" name="Picture 6" descr="This computer-generated photo from the Highway Driving Simulator shows the driver's view of the crossover back to the right side of the roadway on the east side of the interchange. Prominent features of the design that can be seen in this image include the regulatory signage, including the lane restriction, left- and right- turn restriction, keep right, do not enter; and wrong way signs."/>
            <p:cNvPicPr>
              <a:picLocks noChangeAspect="1" noChangeArrowheads="1"/>
            </p:cNvPicPr>
            <p:nvPr/>
          </p:nvPicPr>
          <p:blipFill>
            <a:blip r:embed="rId4" cstate="email">
              <a:extLst>
                <a:ext uri="{28A0092B-C50C-407E-A947-70E740481C1C}">
                  <a14:useLocalDpi xmlns:a14="http://schemas.microsoft.com/office/drawing/2010/main"/>
                </a:ext>
              </a:extLst>
            </a:blip>
            <a:srcRect r="6859" b="1706"/>
            <a:stretch>
              <a:fillRect/>
            </a:stretch>
          </p:blipFill>
          <p:spPr bwMode="auto">
            <a:xfrm>
              <a:off x="2928" y="480"/>
              <a:ext cx="2832" cy="2070"/>
            </a:xfrm>
            <a:prstGeom prst="rect">
              <a:avLst/>
            </a:prstGeom>
            <a:noFill/>
            <a:extLst>
              <a:ext uri="{909E8E84-426E-40DD-AFC4-6F175D3DCCD1}">
                <a14:hiddenFill xmlns:a14="http://schemas.microsoft.com/office/drawing/2010/main">
                  <a:solidFill>
                    <a:srgbClr val="FFFFFF"/>
                  </a:solidFill>
                </a14:hiddenFill>
              </a:ext>
            </a:extLst>
          </p:spPr>
        </p:pic>
      </p:grpSp>
      <p:sp>
        <p:nvSpPr>
          <p:cNvPr id="372743" name="Rectangle 7"/>
          <p:cNvSpPr>
            <a:spLocks noChangeArrowheads="1"/>
          </p:cNvSpPr>
          <p:nvPr/>
        </p:nvSpPr>
        <p:spPr bwMode="auto">
          <a:xfrm>
            <a:off x="2590800" y="990600"/>
            <a:ext cx="65532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Additional signage, lighting, and pavement markings may be needed to reinforce correct driving patterns</a:t>
            </a:r>
          </a:p>
          <a:p>
            <a:pPr marL="1092200" lvl="1" indent="-285750" algn="l" eaLnBrk="1" hangingPunct="1">
              <a:spcBef>
                <a:spcPct val="20000"/>
              </a:spcBef>
              <a:buClr>
                <a:schemeClr val="hlink"/>
              </a:buClr>
              <a:buSzPct val="70000"/>
              <a:buFont typeface="Monotype Sorts" pitchFamily="2" charset="2"/>
              <a:buChar char="l"/>
            </a:pPr>
            <a:r>
              <a:rPr lang="en-US" sz="2400">
                <a:latin typeface="Arial (W1)" pitchFamily="34" charset="0"/>
              </a:rPr>
              <a:t>Glare screen (if necessary) blocks headlights of opposing traffic</a:t>
            </a:r>
          </a:p>
        </p:txBody>
      </p:sp>
      <p:pic>
        <p:nvPicPr>
          <p:cNvPr id="372744"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l="4207" t="26552" r="7767" b="5594"/>
          <a:stretch>
            <a:fillRect/>
          </a:stretch>
        </p:blipFill>
        <p:spPr bwMode="auto">
          <a:xfrm>
            <a:off x="381000" y="1143000"/>
            <a:ext cx="259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ream">
  <a:themeElements>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1_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Stream">
  <a:themeElements>
    <a:clrScheme name="2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2_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2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2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2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2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2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2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2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2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2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Stream</Template>
  <TotalTime>6517</TotalTime>
  <Words>2480</Words>
  <Application>Microsoft Office PowerPoint</Application>
  <PresentationFormat>On-screen Show (4:3)</PresentationFormat>
  <Paragraphs>321</Paragraphs>
  <Slides>26</Slides>
  <Notes>26</Notes>
  <HiddenSlides>0</HiddenSlides>
  <MMClips>1</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26</vt:i4>
      </vt:variant>
    </vt:vector>
  </HeadingPairs>
  <TitlesOfParts>
    <vt:vector size="37" baseType="lpstr">
      <vt:lpstr>Times New Roman</vt:lpstr>
      <vt:lpstr>Garamond</vt:lpstr>
      <vt:lpstr>Wingdings</vt:lpstr>
      <vt:lpstr>Arial</vt:lpstr>
      <vt:lpstr>Franklin Gothic Medium</vt:lpstr>
      <vt:lpstr>Arial (W1)</vt:lpstr>
      <vt:lpstr>Monotype Sorts</vt:lpstr>
      <vt:lpstr>Stream</vt:lpstr>
      <vt:lpstr>1_Stream</vt:lpstr>
      <vt:lpstr>2_Stream</vt:lpstr>
      <vt:lpstr>Microsoft Office Excel Worksheet</vt:lpstr>
      <vt:lpstr>Diverging Diamond Interchange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Traffic Roundabouts</dc:title>
  <dc:creator>James Dunlop</dc:creator>
  <cp:lastModifiedBy>Dunlop, James H</cp:lastModifiedBy>
  <cp:revision>161</cp:revision>
  <cp:lastPrinted>2005-07-18T21:47:14Z</cp:lastPrinted>
  <dcterms:created xsi:type="dcterms:W3CDTF">1998-12-02T14:13:16Z</dcterms:created>
  <dcterms:modified xsi:type="dcterms:W3CDTF">2011-11-30T17:17:01Z</dcterms:modified>
</cp:coreProperties>
</file>